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5143500" cx="9144000"/>
  <p:notesSz cx="6858000" cy="9144000"/>
  <p:embeddedFontLst>
    <p:embeddedFont>
      <p:font typeface="Montserrat"/>
      <p:regular r:id="rId46"/>
      <p:bold r:id="rId47"/>
      <p:italic r:id="rId48"/>
      <p:boldItalic r:id="rId49"/>
    </p:embeddedFont>
    <p:embeddedFont>
      <p:font typeface="Lato"/>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5646C7B1-2B75-4091-9C1C-594099E38C0B}">
  <a:tblStyle styleId="{5646C7B1-2B75-4091-9C1C-594099E38C0B}"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Montserrat-regular.fntdata"/><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Montserrat-italic.fntdata"/><Relationship Id="rId47" Type="http://schemas.openxmlformats.org/officeDocument/2006/relationships/font" Target="fonts/Montserrat-bold.fntdata"/><Relationship Id="rId49" Type="http://schemas.openxmlformats.org/officeDocument/2006/relationships/font" Target="fonts/Montserrat-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ato-bold.fntdata"/><Relationship Id="rId50" Type="http://schemas.openxmlformats.org/officeDocument/2006/relationships/font" Target="fonts/Lato-regular.fntdata"/><Relationship Id="rId53" Type="http://schemas.openxmlformats.org/officeDocument/2006/relationships/font" Target="fonts/Lato-boldItalic.fntdata"/><Relationship Id="rId52" Type="http://schemas.openxmlformats.org/officeDocument/2006/relationships/font" Target="fonts/Lato-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5bd5b45a2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5bd5b45a2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2" name="Google Shape;482;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5bd5b45a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5bd5b45a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6"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37" name="Shape 137"/>
        <p:cNvGrpSpPr/>
        <p:nvPr/>
      </p:nvGrpSpPr>
      <p:grpSpPr>
        <a:xfrm>
          <a:off x="0" y="0"/>
          <a:ext cx="0" cy="0"/>
          <a:chOff x="0" y="0"/>
          <a:chExt cx="0" cy="0"/>
        </a:xfrm>
      </p:grpSpPr>
      <p:sp>
        <p:nvSpPr>
          <p:cNvPr id="138" name="Google Shape;138;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1">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11">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11">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2" name="Google Shape;142;p11"/>
          <p:cNvGrpSpPr/>
          <p:nvPr/>
        </p:nvGrpSpPr>
        <p:grpSpPr>
          <a:xfrm>
            <a:off x="0" y="381001"/>
            <a:ext cx="1037850" cy="1016288"/>
            <a:chOff x="0" y="381001"/>
            <a:chExt cx="1037850" cy="1016288"/>
          </a:xfrm>
        </p:grpSpPr>
        <p:sp>
          <p:nvSpPr>
            <p:cNvPr id="143" name="Google Shape;143;p1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1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5" name="Google Shape;145;p11"/>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46" name="Google Shape;146;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47" name="Shape 147"/>
        <p:cNvGrpSpPr/>
        <p:nvPr/>
      </p:nvGrpSpPr>
      <p:grpSpPr>
        <a:xfrm>
          <a:off x="0" y="0"/>
          <a:ext cx="0" cy="0"/>
          <a:chOff x="0" y="0"/>
          <a:chExt cx="0" cy="0"/>
        </a:xfrm>
      </p:grpSpPr>
      <p:sp>
        <p:nvSpPr>
          <p:cNvPr id="148" name="Google Shape;148;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2">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2">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2">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2" name="Google Shape;152;p12"/>
          <p:cNvGrpSpPr/>
          <p:nvPr/>
        </p:nvGrpSpPr>
        <p:grpSpPr>
          <a:xfrm>
            <a:off x="4406400" y="0"/>
            <a:ext cx="4737600" cy="5143500"/>
            <a:chOff x="4406400" y="0"/>
            <a:chExt cx="4737600" cy="5143500"/>
          </a:xfrm>
        </p:grpSpPr>
        <p:sp>
          <p:nvSpPr>
            <p:cNvPr id="153" name="Google Shape;153;p12"/>
            <p:cNvSpPr/>
            <p:nvPr/>
          </p:nvSpPr>
          <p:spPr>
            <a:xfrm rot="5400000">
              <a:off x="4407900" y="-1500"/>
              <a:ext cx="47346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2"/>
            <p:cNvSpPr/>
            <p:nvPr/>
          </p:nvSpPr>
          <p:spPr>
            <a:xfrm rot="5400000">
              <a:off x="4840825" y="6000"/>
              <a:ext cx="42987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2"/>
            <p:cNvSpPr/>
            <p:nvPr/>
          </p:nvSpPr>
          <p:spPr>
            <a:xfrm rot="-5400000">
              <a:off x="5618399" y="123664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2"/>
            <p:cNvSpPr/>
            <p:nvPr/>
          </p:nvSpPr>
          <p:spPr>
            <a:xfrm flipH="1">
              <a:off x="5849857" y="144407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2"/>
            <p:cNvSpPr/>
            <p:nvPr/>
          </p:nvSpPr>
          <p:spPr>
            <a:xfrm rot="-5400000">
              <a:off x="5987081" y="246974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2"/>
            <p:cNvSpPr/>
            <p:nvPr/>
          </p:nvSpPr>
          <p:spPr>
            <a:xfrm flipH="1">
              <a:off x="6222115" y="2677179"/>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2"/>
            <p:cNvSpPr/>
            <p:nvPr/>
          </p:nvSpPr>
          <p:spPr>
            <a:xfrm rot="-5400000">
              <a:off x="6675341" y="186224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12"/>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12"/>
            <p:cNvSpPr/>
            <p:nvPr/>
          </p:nvSpPr>
          <p:spPr>
            <a:xfrm rot="-5400000">
              <a:off x="6861141" y="247808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12"/>
            <p:cNvSpPr/>
            <p:nvPr/>
          </p:nvSpPr>
          <p:spPr>
            <a:xfrm flipH="1">
              <a:off x="7965266" y="269319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2"/>
            <p:cNvSpPr/>
            <p:nvPr/>
          </p:nvSpPr>
          <p:spPr>
            <a:xfrm flipH="1">
              <a:off x="8145082" y="330903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12"/>
            <p:cNvSpPr/>
            <p:nvPr/>
          </p:nvSpPr>
          <p:spPr>
            <a:xfrm rot="-5400000">
              <a:off x="7047599" y="309534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2"/>
            <p:cNvSpPr/>
            <p:nvPr/>
          </p:nvSpPr>
          <p:spPr>
            <a:xfrm flipH="1">
              <a:off x="7276649" y="330278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2"/>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2"/>
            <p:cNvSpPr/>
            <p:nvPr/>
          </p:nvSpPr>
          <p:spPr>
            <a:xfrm flipH="1">
              <a:off x="7462448" y="391862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12"/>
            <p:cNvSpPr/>
            <p:nvPr/>
          </p:nvSpPr>
          <p:spPr>
            <a:xfrm rot="-5400000">
              <a:off x="8102491" y="37188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12"/>
            <p:cNvSpPr/>
            <p:nvPr/>
          </p:nvSpPr>
          <p:spPr>
            <a:xfrm flipH="1">
              <a:off x="8334533" y="392629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12"/>
            <p:cNvSpPr/>
            <p:nvPr/>
          </p:nvSpPr>
          <p:spPr>
            <a:xfrm rot="-5400000">
              <a:off x="8288290" y="433470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1" name="Google Shape;171;p12"/>
          <p:cNvSpPr txBox="1"/>
          <p:nvPr>
            <p:ph type="title"/>
          </p:nvPr>
        </p:nvSpPr>
        <p:spPr>
          <a:xfrm>
            <a:off x="823850" y="866775"/>
            <a:ext cx="4587000" cy="3521100"/>
          </a:xfrm>
          <a:prstGeom prst="rect">
            <a:avLst/>
          </a:prstGeom>
          <a:noFill/>
          <a:ln>
            <a:noFill/>
          </a:ln>
        </p:spPr>
        <p:txBody>
          <a:bodyPr anchorCtr="0" anchor="ctr" bIns="91425" lIns="91425" spcFirstLastPara="1" rIns="91425" wrap="square" tIns="91425"/>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2" name="Google Shape;172;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73" name="Shape 173"/>
        <p:cNvGrpSpPr/>
        <p:nvPr/>
      </p:nvGrpSpPr>
      <p:grpSpPr>
        <a:xfrm>
          <a:off x="0" y="0"/>
          <a:ext cx="0" cy="0"/>
          <a:chOff x="0" y="0"/>
          <a:chExt cx="0" cy="0"/>
        </a:xfrm>
      </p:grpSpPr>
      <p:sp>
        <p:nvSpPr>
          <p:cNvPr id="174" name="Google Shape;174;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13">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3">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13">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8" name="Google Shape;178;p13"/>
          <p:cNvGrpSpPr/>
          <p:nvPr/>
        </p:nvGrpSpPr>
        <p:grpSpPr>
          <a:xfrm>
            <a:off x="0" y="381001"/>
            <a:ext cx="1037850" cy="1016288"/>
            <a:chOff x="0" y="381001"/>
            <a:chExt cx="1037850" cy="1016288"/>
          </a:xfrm>
        </p:grpSpPr>
        <p:sp>
          <p:nvSpPr>
            <p:cNvPr id="179" name="Google Shape;179;p1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1" name="Google Shape;181;p13"/>
          <p:cNvSpPr txBox="1"/>
          <p:nvPr>
            <p:ph type="title"/>
          </p:nvPr>
        </p:nvSpPr>
        <p:spPr>
          <a:xfrm>
            <a:off x="1297500" y="1658325"/>
            <a:ext cx="3036300" cy="17517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82" name="Google Shape;182;p13"/>
          <p:cNvSpPr txBox="1"/>
          <p:nvPr>
            <p:ph idx="1" type="subTitle"/>
          </p:nvPr>
        </p:nvSpPr>
        <p:spPr>
          <a:xfrm>
            <a:off x="1297500" y="3538000"/>
            <a:ext cx="3036300" cy="5061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183" name="Google Shape;183;p13"/>
          <p:cNvSpPr txBox="1"/>
          <p:nvPr>
            <p:ph idx="2" type="body"/>
          </p:nvPr>
        </p:nvSpPr>
        <p:spPr>
          <a:xfrm>
            <a:off x="4648200" y="1696600"/>
            <a:ext cx="3676800" cy="2347500"/>
          </a:xfrm>
          <a:prstGeom prst="rect">
            <a:avLst/>
          </a:prstGeom>
          <a:noFill/>
          <a:ln>
            <a:noFill/>
          </a:ln>
        </p:spPr>
        <p:txBody>
          <a:bodyPr anchorCtr="0" anchor="t" bIns="91425" lIns="91425" spcFirstLastPara="1" rIns="91425" wrap="square" tIns="91425"/>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84" name="Google Shape;184;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85" name="Shape 185"/>
        <p:cNvGrpSpPr/>
        <p:nvPr/>
      </p:nvGrpSpPr>
      <p:grpSpPr>
        <a:xfrm>
          <a:off x="0" y="0"/>
          <a:ext cx="0" cy="0"/>
          <a:chOff x="0" y="0"/>
          <a:chExt cx="0" cy="0"/>
        </a:xfrm>
      </p:grpSpPr>
      <p:grpSp>
        <p:nvGrpSpPr>
          <p:cNvPr id="186" name="Google Shape;186;p14"/>
          <p:cNvGrpSpPr/>
          <p:nvPr/>
        </p:nvGrpSpPr>
        <p:grpSpPr>
          <a:xfrm>
            <a:off x="0" y="4128572"/>
            <a:ext cx="698925" cy="684657"/>
            <a:chOff x="0" y="3785672"/>
            <a:chExt cx="698925" cy="684657"/>
          </a:xfrm>
        </p:grpSpPr>
        <p:sp>
          <p:nvSpPr>
            <p:cNvPr id="187" name="Google Shape;187;p14"/>
            <p:cNvSpPr/>
            <p:nvPr/>
          </p:nvSpPr>
          <p:spPr>
            <a:xfrm rot="-5400000">
              <a:off x="0" y="3785672"/>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14"/>
            <p:cNvSpPr/>
            <p:nvPr/>
          </p:nvSpPr>
          <p:spPr>
            <a:xfrm flipH="1">
              <a:off x="154125" y="3925529"/>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9" name="Google Shape;189;p14"/>
          <p:cNvSpPr txBox="1"/>
          <p:nvPr>
            <p:ph idx="1" type="body"/>
          </p:nvPr>
        </p:nvSpPr>
        <p:spPr>
          <a:xfrm>
            <a:off x="812725" y="4305375"/>
            <a:ext cx="6936000" cy="523800"/>
          </a:xfrm>
          <a:prstGeom prst="rect">
            <a:avLst/>
          </a:prstGeom>
          <a:noFill/>
          <a:ln>
            <a:noFill/>
          </a:ln>
        </p:spPr>
        <p:txBody>
          <a:bodyPr anchorCtr="0" anchor="ctr" bIns="91425" lIns="91425" spcFirstLastPara="1" rIns="91425" wrap="square" tIns="91425"/>
          <a:lstStyle>
            <a:lvl1pPr indent="-228600" lvl="0" marL="457200" algn="l">
              <a:lnSpc>
                <a:spcPct val="100000"/>
              </a:lnSpc>
              <a:spcBef>
                <a:spcPts val="0"/>
              </a:spcBef>
              <a:spcAft>
                <a:spcPts val="0"/>
              </a:spcAft>
              <a:buSzPts val="1300"/>
              <a:buNone/>
              <a:defRPr/>
            </a:lvl1pPr>
          </a:lstStyle>
          <a:p/>
        </p:txBody>
      </p:sp>
      <p:sp>
        <p:nvSpPr>
          <p:cNvPr id="190" name="Google Shape;190;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91" name="Google Shape;191;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4">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14">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14">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95" name="Shape 195"/>
        <p:cNvGrpSpPr/>
        <p:nvPr/>
      </p:nvGrpSpPr>
      <p:grpSpPr>
        <a:xfrm>
          <a:off x="0" y="0"/>
          <a:ext cx="0" cy="0"/>
          <a:chOff x="0" y="0"/>
          <a:chExt cx="0" cy="0"/>
        </a:xfrm>
      </p:grpSpPr>
      <p:grpSp>
        <p:nvGrpSpPr>
          <p:cNvPr id="196" name="Google Shape;196;p15"/>
          <p:cNvGrpSpPr/>
          <p:nvPr/>
        </p:nvGrpSpPr>
        <p:grpSpPr>
          <a:xfrm>
            <a:off x="4406400" y="0"/>
            <a:ext cx="4737600" cy="5143065"/>
            <a:chOff x="4406400" y="0"/>
            <a:chExt cx="4737600" cy="5143065"/>
          </a:xfrm>
        </p:grpSpPr>
        <p:sp>
          <p:nvSpPr>
            <p:cNvPr id="197" name="Google Shape;197;p15"/>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15"/>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15"/>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15"/>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15"/>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15"/>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15"/>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15"/>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15"/>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15"/>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15"/>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5"/>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15"/>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15"/>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15"/>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15"/>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15"/>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5"/>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5" name="Google Shape;215;p15"/>
          <p:cNvSpPr txBox="1"/>
          <p:nvPr>
            <p:ph hasCustomPrompt="1" type="title"/>
          </p:nvPr>
        </p:nvSpPr>
        <p:spPr>
          <a:xfrm>
            <a:off x="823850" y="1284675"/>
            <a:ext cx="4776000" cy="13008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r>
              <a:t>xx%</a:t>
            </a:r>
          </a:p>
        </p:txBody>
      </p:sp>
      <p:sp>
        <p:nvSpPr>
          <p:cNvPr id="216" name="Google Shape;216;p15"/>
          <p:cNvSpPr txBox="1"/>
          <p:nvPr>
            <p:ph idx="1" type="body"/>
          </p:nvPr>
        </p:nvSpPr>
        <p:spPr>
          <a:xfrm>
            <a:off x="823850" y="2643124"/>
            <a:ext cx="4776000" cy="1218900"/>
          </a:xfrm>
          <a:prstGeom prst="rect">
            <a:avLst/>
          </a:prstGeom>
          <a:noFill/>
          <a:ln>
            <a:noFill/>
          </a:ln>
        </p:spPr>
        <p:txBody>
          <a:bodyPr anchorCtr="0" anchor="t" bIns="91425" lIns="91425" spcFirstLastPara="1" rIns="91425" wrap="square" tIns="91425"/>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17" name="Google Shape;217;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218" name="Google Shape;218;p1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15">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15">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15">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22" name="Shape 222"/>
        <p:cNvGrpSpPr/>
        <p:nvPr/>
      </p:nvGrpSpPr>
      <p:grpSpPr>
        <a:xfrm>
          <a:off x="0" y="0"/>
          <a:ext cx="0" cy="0"/>
          <a:chOff x="0" y="0"/>
          <a:chExt cx="0" cy="0"/>
        </a:xfrm>
      </p:grpSpPr>
      <p:sp>
        <p:nvSpPr>
          <p:cNvPr id="223" name="Google Shape;223;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 name="Google Shape;37;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38" name="Google Shape;38;p3"/>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39" name="Shape 39"/>
        <p:cNvGrpSpPr/>
        <p:nvPr/>
      </p:nvGrpSpPr>
      <p:grpSpPr>
        <a:xfrm>
          <a:off x="0" y="0"/>
          <a:ext cx="0" cy="0"/>
          <a:chOff x="0" y="0"/>
          <a:chExt cx="0" cy="0"/>
        </a:xfrm>
      </p:grpSpPr>
      <p:pic>
        <p:nvPicPr>
          <p:cNvPr descr="offset_comp_343059.jpg" id="40" name="Google Shape;40;p4"/>
          <p:cNvPicPr preferRelativeResize="0"/>
          <p:nvPr/>
        </p:nvPicPr>
        <p:blipFill rotWithShape="1">
          <a:blip r:embed="rId2">
            <a:alphaModFix amt="80000"/>
          </a:blip>
          <a:srcRect b="25870" l="30474" r="30474" t="11954"/>
          <a:stretch/>
        </p:blipFill>
        <p:spPr>
          <a:xfrm rot="-5400000">
            <a:off x="113630" y="-105700"/>
            <a:ext cx="5142300" cy="5364300"/>
          </a:xfrm>
          <a:prstGeom prst="diagStripe">
            <a:avLst>
              <a:gd fmla="val 50343" name="adj"/>
            </a:avLst>
          </a:prstGeom>
          <a:noFill/>
          <a:ln>
            <a:noFill/>
          </a:ln>
        </p:spPr>
      </p:pic>
      <p:sp>
        <p:nvSpPr>
          <p:cNvPr id="41" name="Google Shape;41;p4"/>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2" name="Google Shape;42;p4"/>
          <p:cNvSpPr txBox="1"/>
          <p:nvPr>
            <p:ph idx="1" type="body"/>
          </p:nvPr>
        </p:nvSpPr>
        <p:spPr>
          <a:xfrm>
            <a:off x="4018025" y="1567550"/>
            <a:ext cx="4318500" cy="1766700"/>
          </a:xfrm>
          <a:prstGeom prst="rect">
            <a:avLst/>
          </a:prstGeom>
          <a:noFill/>
          <a:ln>
            <a:noFill/>
          </a:ln>
        </p:spPr>
        <p:txBody>
          <a:bodyPr anchorCtr="0" anchor="t" bIns="91425" lIns="91425" spcFirstLastPara="1" rIns="91425" wrap="square" tIns="91425"/>
          <a:lstStyle>
            <a:lvl1pPr indent="-311150" lvl="0" marL="457200" algn="l">
              <a:lnSpc>
                <a:spcPct val="115000"/>
              </a:lnSpc>
              <a:spcBef>
                <a:spcPts val="0"/>
              </a:spcBef>
              <a:spcAft>
                <a:spcPts val="0"/>
              </a:spcAft>
              <a:buClr>
                <a:schemeClr val="dk2"/>
              </a:buClr>
              <a:buSzPts val="1300"/>
              <a:buChar char="●"/>
              <a:defRPr>
                <a:solidFill>
                  <a:schemeClr val="dk2"/>
                </a:solidFill>
              </a:defRPr>
            </a:lvl1pPr>
            <a:lvl2pPr indent="-298450" lvl="1" marL="914400" algn="l">
              <a:lnSpc>
                <a:spcPct val="115000"/>
              </a:lnSpc>
              <a:spcBef>
                <a:spcPts val="1600"/>
              </a:spcBef>
              <a:spcAft>
                <a:spcPts val="0"/>
              </a:spcAft>
              <a:buClr>
                <a:schemeClr val="dk2"/>
              </a:buClr>
              <a:buSzPts val="1100"/>
              <a:buChar char="○"/>
              <a:defRPr>
                <a:solidFill>
                  <a:schemeClr val="dk2"/>
                </a:solidFill>
              </a:defRPr>
            </a:lvl2pPr>
            <a:lvl3pPr indent="-298450" lvl="2" marL="1371600" algn="l">
              <a:lnSpc>
                <a:spcPct val="115000"/>
              </a:lnSpc>
              <a:spcBef>
                <a:spcPts val="1600"/>
              </a:spcBef>
              <a:spcAft>
                <a:spcPts val="0"/>
              </a:spcAft>
              <a:buClr>
                <a:schemeClr val="dk2"/>
              </a:buClr>
              <a:buSzPts val="1100"/>
              <a:buChar char="■"/>
              <a:defRPr>
                <a:solidFill>
                  <a:schemeClr val="dk2"/>
                </a:solidFill>
              </a:defRPr>
            </a:lvl3pPr>
            <a:lvl4pPr indent="-298450" lvl="3" marL="1828800" algn="l">
              <a:lnSpc>
                <a:spcPct val="115000"/>
              </a:lnSpc>
              <a:spcBef>
                <a:spcPts val="1600"/>
              </a:spcBef>
              <a:spcAft>
                <a:spcPts val="0"/>
              </a:spcAft>
              <a:buClr>
                <a:schemeClr val="dk2"/>
              </a:buClr>
              <a:buSzPts val="1100"/>
              <a:buChar char="●"/>
              <a:defRPr>
                <a:solidFill>
                  <a:schemeClr val="dk2"/>
                </a:solidFill>
              </a:defRPr>
            </a:lvl4pPr>
            <a:lvl5pPr indent="-298450" lvl="4" marL="2286000" algn="l">
              <a:lnSpc>
                <a:spcPct val="115000"/>
              </a:lnSpc>
              <a:spcBef>
                <a:spcPts val="1600"/>
              </a:spcBef>
              <a:spcAft>
                <a:spcPts val="0"/>
              </a:spcAft>
              <a:buClr>
                <a:schemeClr val="dk2"/>
              </a:buClr>
              <a:buSzPts val="1100"/>
              <a:buChar char="○"/>
              <a:defRPr>
                <a:solidFill>
                  <a:schemeClr val="dk2"/>
                </a:solidFill>
              </a:defRPr>
            </a:lvl5pPr>
            <a:lvl6pPr indent="-298450" lvl="5" marL="2743200" algn="l">
              <a:lnSpc>
                <a:spcPct val="115000"/>
              </a:lnSpc>
              <a:spcBef>
                <a:spcPts val="1600"/>
              </a:spcBef>
              <a:spcAft>
                <a:spcPts val="0"/>
              </a:spcAft>
              <a:buClr>
                <a:schemeClr val="dk2"/>
              </a:buClr>
              <a:buSzPts val="1100"/>
              <a:buChar char="■"/>
              <a:defRPr>
                <a:solidFill>
                  <a:schemeClr val="dk2"/>
                </a:solidFill>
              </a:defRPr>
            </a:lvl6pPr>
            <a:lvl7pPr indent="-298450" lvl="6" marL="3200400" algn="l">
              <a:lnSpc>
                <a:spcPct val="115000"/>
              </a:lnSpc>
              <a:spcBef>
                <a:spcPts val="1600"/>
              </a:spcBef>
              <a:spcAft>
                <a:spcPts val="0"/>
              </a:spcAft>
              <a:buClr>
                <a:schemeClr val="dk2"/>
              </a:buClr>
              <a:buSzPts val="1100"/>
              <a:buChar char="●"/>
              <a:defRPr>
                <a:solidFill>
                  <a:schemeClr val="dk2"/>
                </a:solidFill>
              </a:defRPr>
            </a:lvl7pPr>
            <a:lvl8pPr indent="-298450" lvl="7" marL="3657600" algn="l">
              <a:lnSpc>
                <a:spcPct val="115000"/>
              </a:lnSpc>
              <a:spcBef>
                <a:spcPts val="1600"/>
              </a:spcBef>
              <a:spcAft>
                <a:spcPts val="0"/>
              </a:spcAft>
              <a:buClr>
                <a:schemeClr val="dk2"/>
              </a:buClr>
              <a:buSzPts val="1100"/>
              <a:buChar char="○"/>
              <a:defRPr>
                <a:solidFill>
                  <a:schemeClr val="dk2"/>
                </a:solidFill>
              </a:defRPr>
            </a:lvl8pPr>
            <a:lvl9pPr indent="-298450" lvl="8" marL="4114800" algn="l">
              <a:lnSpc>
                <a:spcPct val="115000"/>
              </a:lnSpc>
              <a:spcBef>
                <a:spcPts val="1600"/>
              </a:spcBef>
              <a:spcAft>
                <a:spcPts val="1600"/>
              </a:spcAft>
              <a:buClr>
                <a:schemeClr val="dk2"/>
              </a:buClr>
              <a:buSzPts val="1100"/>
              <a:buChar char="■"/>
              <a:defRPr>
                <a:solidFill>
                  <a:schemeClr val="dk2"/>
                </a:solidFill>
              </a:defRPr>
            </a:lvl9pPr>
          </a:lstStyle>
          <a:p/>
        </p:txBody>
      </p:sp>
      <p:sp>
        <p:nvSpPr>
          <p:cNvPr id="43" name="Google Shape;43;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44" name="Google Shape;44;p4">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4">
            <a:hlinkClick action="ppaction://hlinksldjump" r:id="rId4"/>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4">
            <a:hlinkClick action="ppaction://hlinksldjump" r:id="rId5"/>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4">
            <a:hlinkClick action="ppaction://hlinksldjump" r:id="rId6"/>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 name="Google Shape;48;p4"/>
          <p:cNvGrpSpPr/>
          <p:nvPr/>
        </p:nvGrpSpPr>
        <p:grpSpPr>
          <a:xfrm>
            <a:off x="0" y="381001"/>
            <a:ext cx="1037850" cy="1016288"/>
            <a:chOff x="0" y="381001"/>
            <a:chExt cx="1037850" cy="1016288"/>
          </a:xfrm>
        </p:grpSpPr>
        <p:sp>
          <p:nvSpPr>
            <p:cNvPr id="49" name="Google Shape;49;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51" name="Shape 51"/>
        <p:cNvGrpSpPr/>
        <p:nvPr/>
      </p:nvGrpSpPr>
      <p:grpSpPr>
        <a:xfrm>
          <a:off x="0" y="0"/>
          <a:ext cx="0" cy="0"/>
          <a:chOff x="0" y="0"/>
          <a:chExt cx="0" cy="0"/>
        </a:xfrm>
      </p:grpSpPr>
      <p:sp>
        <p:nvSpPr>
          <p:cNvPr id="52" name="Google Shape;52;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5">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5">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5">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 name="Google Shape;56;p5"/>
          <p:cNvGrpSpPr/>
          <p:nvPr/>
        </p:nvGrpSpPr>
        <p:grpSpPr>
          <a:xfrm>
            <a:off x="0" y="381001"/>
            <a:ext cx="1037850" cy="1016288"/>
            <a:chOff x="0" y="381001"/>
            <a:chExt cx="1037850" cy="1016288"/>
          </a:xfrm>
        </p:grpSpPr>
        <p:sp>
          <p:nvSpPr>
            <p:cNvPr id="57" name="Google Shape;57;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5"/>
          <p:cNvSpPr txBox="1"/>
          <p:nvPr>
            <p:ph type="title"/>
          </p:nvPr>
        </p:nvSpPr>
        <p:spPr>
          <a:xfrm>
            <a:off x="1297500" y="393750"/>
            <a:ext cx="3798900" cy="14931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0" name="Google Shape;60;p5"/>
          <p:cNvSpPr txBox="1"/>
          <p:nvPr>
            <p:ph idx="1" type="body"/>
          </p:nvPr>
        </p:nvSpPr>
        <p:spPr>
          <a:xfrm>
            <a:off x="1297500" y="1972550"/>
            <a:ext cx="3798900" cy="2415900"/>
          </a:xfrm>
          <a:prstGeom prst="rect">
            <a:avLst/>
          </a:prstGeom>
          <a:noFill/>
          <a:ln>
            <a:noFill/>
          </a:ln>
        </p:spPr>
        <p:txBody>
          <a:bodyPr anchorCtr="0" anchor="t" bIns="91425" lIns="91425" spcFirstLastPara="1" rIns="91425" wrap="square" tIns="91425"/>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61" name="Google Shape;6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2" name="Shape 62"/>
        <p:cNvGrpSpPr/>
        <p:nvPr/>
      </p:nvGrpSpPr>
      <p:grpSpPr>
        <a:xfrm>
          <a:off x="0" y="0"/>
          <a:ext cx="0" cy="0"/>
          <a:chOff x="0" y="0"/>
          <a:chExt cx="0" cy="0"/>
        </a:xfrm>
      </p:grpSpPr>
      <p:grpSp>
        <p:nvGrpSpPr>
          <p:cNvPr id="63" name="Google Shape;63;p6"/>
          <p:cNvGrpSpPr/>
          <p:nvPr/>
        </p:nvGrpSpPr>
        <p:grpSpPr>
          <a:xfrm>
            <a:off x="4406400" y="0"/>
            <a:ext cx="4737600" cy="5143065"/>
            <a:chOff x="4406400" y="0"/>
            <a:chExt cx="4737600" cy="5143065"/>
          </a:xfrm>
        </p:grpSpPr>
        <p:sp>
          <p:nvSpPr>
            <p:cNvPr id="64" name="Google Shape;64;p6"/>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6"/>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6"/>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6"/>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6"/>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6"/>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6"/>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6"/>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6"/>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6"/>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6"/>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6"/>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6"/>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6"/>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6"/>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6"/>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6"/>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6"/>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 name="Google Shape;82;p6"/>
          <p:cNvSpPr txBox="1"/>
          <p:nvPr>
            <p:ph type="title"/>
          </p:nvPr>
        </p:nvSpPr>
        <p:spPr>
          <a:xfrm>
            <a:off x="823850" y="2053000"/>
            <a:ext cx="4587000" cy="1148700"/>
          </a:xfrm>
          <a:prstGeom prst="rect">
            <a:avLst/>
          </a:prstGeom>
          <a:noFill/>
          <a:ln>
            <a:noFill/>
          </a:ln>
        </p:spPr>
        <p:txBody>
          <a:bodyPr anchorCtr="0" anchor="ctr" bIns="91425" lIns="91425" spcFirstLastPara="1" rIns="91425" wrap="square" tIns="91425"/>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3" name="Google Shape;83;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84" name="Google Shape;84;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6">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6">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6">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8" name="Shape 88"/>
        <p:cNvGrpSpPr/>
        <p:nvPr/>
      </p:nvGrpSpPr>
      <p:grpSpPr>
        <a:xfrm>
          <a:off x="0" y="0"/>
          <a:ext cx="0" cy="0"/>
          <a:chOff x="0" y="0"/>
          <a:chExt cx="0" cy="0"/>
        </a:xfrm>
      </p:grpSpPr>
      <p:sp>
        <p:nvSpPr>
          <p:cNvPr id="89" name="Google Shape;89;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7">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7">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7">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3" name="Google Shape;93;p7"/>
          <p:cNvGrpSpPr/>
          <p:nvPr/>
        </p:nvGrpSpPr>
        <p:grpSpPr>
          <a:xfrm>
            <a:off x="0" y="381001"/>
            <a:ext cx="1037850" cy="1016288"/>
            <a:chOff x="0" y="381001"/>
            <a:chExt cx="1037850" cy="1016288"/>
          </a:xfrm>
        </p:grpSpPr>
        <p:sp>
          <p:nvSpPr>
            <p:cNvPr id="94" name="Google Shape;9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6" name="Google Shape;96;p7"/>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7" name="Google Shape;97;p7"/>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8" name="Google Shape;98;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99" name="Shape 99"/>
        <p:cNvGrpSpPr/>
        <p:nvPr/>
      </p:nvGrpSpPr>
      <p:grpSpPr>
        <a:xfrm>
          <a:off x="0" y="0"/>
          <a:ext cx="0" cy="0"/>
          <a:chOff x="0" y="0"/>
          <a:chExt cx="0" cy="0"/>
        </a:xfrm>
      </p:grpSpPr>
      <p:sp>
        <p:nvSpPr>
          <p:cNvPr id="100" name="Google Shape;100;p8"/>
          <p:cNvSpPr txBox="1"/>
          <p:nvPr>
            <p:ph type="title"/>
          </p:nvPr>
        </p:nvSpPr>
        <p:spPr>
          <a:xfrm>
            <a:off x="361071" y="1924852"/>
            <a:ext cx="2304900" cy="17973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01" name="Google Shape;101;p8"/>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8"/>
          <p:cNvSpPr txBox="1"/>
          <p:nvPr>
            <p:ph idx="1" type="body"/>
          </p:nvPr>
        </p:nvSpPr>
        <p:spPr>
          <a:xfrm>
            <a:off x="6451271" y="1924850"/>
            <a:ext cx="2304900" cy="1797300"/>
          </a:xfrm>
          <a:prstGeom prst="rect">
            <a:avLst/>
          </a:prstGeom>
          <a:noFill/>
          <a:ln>
            <a:noFill/>
          </a:ln>
        </p:spPr>
        <p:txBody>
          <a:bodyPr anchorCtr="0" anchor="t" bIns="91425" lIns="91425" spcFirstLastPara="1" rIns="91425" wrap="square" tIns="91425"/>
          <a:lstStyle>
            <a:lvl1pPr indent="-298450" lvl="0" marL="457200" algn="l">
              <a:lnSpc>
                <a:spcPct val="115000"/>
              </a:lnSpc>
              <a:spcBef>
                <a:spcPts val="0"/>
              </a:spcBef>
              <a:spcAft>
                <a:spcPts val="0"/>
              </a:spcAft>
              <a:buClr>
                <a:schemeClr val="dk1"/>
              </a:buClr>
              <a:buSzPts val="1100"/>
              <a:buChar char="●"/>
              <a:defRPr sz="1100">
                <a:solidFill>
                  <a:schemeClr val="dk1"/>
                </a:solidFill>
              </a:defRPr>
            </a:lvl1pPr>
            <a:lvl2pPr indent="-298450" lvl="1" marL="914400" algn="l">
              <a:lnSpc>
                <a:spcPct val="115000"/>
              </a:lnSpc>
              <a:spcBef>
                <a:spcPts val="1600"/>
              </a:spcBef>
              <a:spcAft>
                <a:spcPts val="0"/>
              </a:spcAft>
              <a:buClr>
                <a:schemeClr val="dk1"/>
              </a:buClr>
              <a:buSzPts val="1100"/>
              <a:buChar char="○"/>
              <a:defRPr>
                <a:solidFill>
                  <a:schemeClr val="dk1"/>
                </a:solidFill>
              </a:defRPr>
            </a:lvl2pPr>
            <a:lvl3pPr indent="-298450" lvl="2" marL="1371600" algn="l">
              <a:lnSpc>
                <a:spcPct val="115000"/>
              </a:lnSpc>
              <a:spcBef>
                <a:spcPts val="1600"/>
              </a:spcBef>
              <a:spcAft>
                <a:spcPts val="0"/>
              </a:spcAft>
              <a:buClr>
                <a:schemeClr val="dk1"/>
              </a:buClr>
              <a:buSzPts val="1100"/>
              <a:buChar char="■"/>
              <a:defRPr>
                <a:solidFill>
                  <a:schemeClr val="dk1"/>
                </a:solidFill>
              </a:defRPr>
            </a:lvl3pPr>
            <a:lvl4pPr indent="-298450" lvl="3" marL="1828800" algn="l">
              <a:lnSpc>
                <a:spcPct val="115000"/>
              </a:lnSpc>
              <a:spcBef>
                <a:spcPts val="1600"/>
              </a:spcBef>
              <a:spcAft>
                <a:spcPts val="0"/>
              </a:spcAft>
              <a:buClr>
                <a:schemeClr val="dk1"/>
              </a:buClr>
              <a:buSzPts val="1100"/>
              <a:buChar char="●"/>
              <a:defRPr>
                <a:solidFill>
                  <a:schemeClr val="dk1"/>
                </a:solidFill>
              </a:defRPr>
            </a:lvl4pPr>
            <a:lvl5pPr indent="-298450" lvl="4" marL="2286000" algn="l">
              <a:lnSpc>
                <a:spcPct val="115000"/>
              </a:lnSpc>
              <a:spcBef>
                <a:spcPts val="1600"/>
              </a:spcBef>
              <a:spcAft>
                <a:spcPts val="0"/>
              </a:spcAft>
              <a:buClr>
                <a:schemeClr val="dk1"/>
              </a:buClr>
              <a:buSzPts val="1100"/>
              <a:buChar char="○"/>
              <a:defRPr>
                <a:solidFill>
                  <a:schemeClr val="dk1"/>
                </a:solidFill>
              </a:defRPr>
            </a:lvl5pPr>
            <a:lvl6pPr indent="-298450" lvl="5" marL="2743200" algn="l">
              <a:lnSpc>
                <a:spcPct val="115000"/>
              </a:lnSpc>
              <a:spcBef>
                <a:spcPts val="1600"/>
              </a:spcBef>
              <a:spcAft>
                <a:spcPts val="0"/>
              </a:spcAft>
              <a:buClr>
                <a:schemeClr val="dk1"/>
              </a:buClr>
              <a:buSzPts val="1100"/>
              <a:buChar char="■"/>
              <a:defRPr>
                <a:solidFill>
                  <a:schemeClr val="dk1"/>
                </a:solidFill>
              </a:defRPr>
            </a:lvl6pPr>
            <a:lvl7pPr indent="-298450" lvl="6" marL="3200400" algn="l">
              <a:lnSpc>
                <a:spcPct val="115000"/>
              </a:lnSpc>
              <a:spcBef>
                <a:spcPts val="1600"/>
              </a:spcBef>
              <a:spcAft>
                <a:spcPts val="0"/>
              </a:spcAft>
              <a:buClr>
                <a:schemeClr val="dk1"/>
              </a:buClr>
              <a:buSzPts val="1100"/>
              <a:buChar char="●"/>
              <a:defRPr>
                <a:solidFill>
                  <a:schemeClr val="dk1"/>
                </a:solidFill>
              </a:defRPr>
            </a:lvl7pPr>
            <a:lvl8pPr indent="-298450" lvl="7" marL="3657600" algn="l">
              <a:lnSpc>
                <a:spcPct val="115000"/>
              </a:lnSpc>
              <a:spcBef>
                <a:spcPts val="1600"/>
              </a:spcBef>
              <a:spcAft>
                <a:spcPts val="0"/>
              </a:spcAft>
              <a:buClr>
                <a:schemeClr val="dk1"/>
              </a:buClr>
              <a:buSzPts val="1100"/>
              <a:buChar char="○"/>
              <a:defRPr>
                <a:solidFill>
                  <a:schemeClr val="dk1"/>
                </a:solidFill>
              </a:defRPr>
            </a:lvl8pPr>
            <a:lvl9pPr indent="-298450" lvl="8" marL="4114800" algn="l">
              <a:lnSpc>
                <a:spcPct val="115000"/>
              </a:lnSpc>
              <a:spcBef>
                <a:spcPts val="1600"/>
              </a:spcBef>
              <a:spcAft>
                <a:spcPts val="1600"/>
              </a:spcAft>
              <a:buClr>
                <a:schemeClr val="dk1"/>
              </a:buClr>
              <a:buSzPts val="1100"/>
              <a:buChar char="■"/>
              <a:defRPr>
                <a:solidFill>
                  <a:schemeClr val="dk1"/>
                </a:solidFill>
              </a:defRPr>
            </a:lvl9pPr>
          </a:lstStyle>
          <a:p/>
        </p:txBody>
      </p:sp>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7" name="Google Shape;107;p8"/>
          <p:cNvGrpSpPr/>
          <p:nvPr/>
        </p:nvGrpSpPr>
        <p:grpSpPr>
          <a:xfrm>
            <a:off x="0" y="381001"/>
            <a:ext cx="1037850" cy="1016288"/>
            <a:chOff x="0" y="381001"/>
            <a:chExt cx="1037850" cy="1016288"/>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0" name="Google Shape;110;p8"/>
          <p:cNvSpPr txBox="1"/>
          <p:nvPr>
            <p:ph idx="2" type="title"/>
          </p:nvPr>
        </p:nvSpPr>
        <p:spPr>
          <a:xfrm>
            <a:off x="1297500" y="459490"/>
            <a:ext cx="3005700" cy="5109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111" name="Google Shape;111;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112" name="Shape 112"/>
        <p:cNvGrpSpPr/>
        <p:nvPr/>
      </p:nvGrpSpPr>
      <p:grpSpPr>
        <a:xfrm>
          <a:off x="0" y="0"/>
          <a:ext cx="0" cy="0"/>
          <a:chOff x="0" y="0"/>
          <a:chExt cx="0" cy="0"/>
        </a:xfrm>
      </p:grpSpPr>
      <p:sp>
        <p:nvSpPr>
          <p:cNvPr id="113" name="Google Shape;113;p9"/>
          <p:cNvSpPr txBox="1"/>
          <p:nvPr>
            <p:ph type="title"/>
          </p:nvPr>
        </p:nvSpPr>
        <p:spPr>
          <a:xfrm>
            <a:off x="702850" y="1708619"/>
            <a:ext cx="3333300" cy="14709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14" name="Google Shape;114;p9"/>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9" name="Google Shape;119;p9"/>
          <p:cNvGrpSpPr/>
          <p:nvPr/>
        </p:nvGrpSpPr>
        <p:grpSpPr>
          <a:xfrm>
            <a:off x="0" y="381001"/>
            <a:ext cx="1037850" cy="1016288"/>
            <a:chOff x="0" y="381001"/>
            <a:chExt cx="1037850" cy="1016288"/>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2" name="Google Shape;122;p9"/>
          <p:cNvSpPr txBox="1"/>
          <p:nvPr>
            <p:ph idx="2" type="title"/>
          </p:nvPr>
        </p:nvSpPr>
        <p:spPr>
          <a:xfrm>
            <a:off x="1297500" y="459490"/>
            <a:ext cx="3005700" cy="5109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123" name="Google Shape;123;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24" name="Google Shape;124;p9"/>
          <p:cNvSpPr txBox="1"/>
          <p:nvPr>
            <p:ph idx="1" type="body"/>
          </p:nvPr>
        </p:nvSpPr>
        <p:spPr>
          <a:xfrm>
            <a:off x="702850" y="3625275"/>
            <a:ext cx="3333300" cy="765300"/>
          </a:xfrm>
          <a:prstGeom prst="rect">
            <a:avLst/>
          </a:prstGeom>
          <a:noFill/>
          <a:ln>
            <a:noFill/>
          </a:ln>
        </p:spPr>
        <p:txBody>
          <a:bodyPr anchorCtr="0" anchor="t" bIns="91425" lIns="91425" spcFirstLastPara="1" rIns="91425" wrap="square" tIns="91425"/>
          <a:lstStyle>
            <a:lvl1pPr indent="-298450" lvl="0" marL="457200" algn="l">
              <a:lnSpc>
                <a:spcPct val="115000"/>
              </a:lnSpc>
              <a:spcBef>
                <a:spcPts val="0"/>
              </a:spcBef>
              <a:spcAft>
                <a:spcPts val="0"/>
              </a:spcAft>
              <a:buClr>
                <a:schemeClr val="dk1"/>
              </a:buClr>
              <a:buSzPts val="1100"/>
              <a:buChar char="●"/>
              <a:defRPr sz="1100">
                <a:solidFill>
                  <a:schemeClr val="dk1"/>
                </a:solidFill>
              </a:defRPr>
            </a:lvl1pPr>
            <a:lvl2pPr indent="-298450" lvl="1" marL="914400" algn="l">
              <a:lnSpc>
                <a:spcPct val="115000"/>
              </a:lnSpc>
              <a:spcBef>
                <a:spcPts val="1600"/>
              </a:spcBef>
              <a:spcAft>
                <a:spcPts val="0"/>
              </a:spcAft>
              <a:buClr>
                <a:schemeClr val="dk1"/>
              </a:buClr>
              <a:buSzPts val="1100"/>
              <a:buChar char="○"/>
              <a:defRPr>
                <a:solidFill>
                  <a:schemeClr val="dk1"/>
                </a:solidFill>
              </a:defRPr>
            </a:lvl2pPr>
            <a:lvl3pPr indent="-298450" lvl="2" marL="1371600" algn="l">
              <a:lnSpc>
                <a:spcPct val="115000"/>
              </a:lnSpc>
              <a:spcBef>
                <a:spcPts val="1600"/>
              </a:spcBef>
              <a:spcAft>
                <a:spcPts val="0"/>
              </a:spcAft>
              <a:buClr>
                <a:schemeClr val="dk1"/>
              </a:buClr>
              <a:buSzPts val="1100"/>
              <a:buChar char="■"/>
              <a:defRPr>
                <a:solidFill>
                  <a:schemeClr val="dk1"/>
                </a:solidFill>
              </a:defRPr>
            </a:lvl3pPr>
            <a:lvl4pPr indent="-298450" lvl="3" marL="1828800" algn="l">
              <a:lnSpc>
                <a:spcPct val="115000"/>
              </a:lnSpc>
              <a:spcBef>
                <a:spcPts val="1600"/>
              </a:spcBef>
              <a:spcAft>
                <a:spcPts val="0"/>
              </a:spcAft>
              <a:buClr>
                <a:schemeClr val="dk1"/>
              </a:buClr>
              <a:buSzPts val="1100"/>
              <a:buChar char="●"/>
              <a:defRPr>
                <a:solidFill>
                  <a:schemeClr val="dk1"/>
                </a:solidFill>
              </a:defRPr>
            </a:lvl4pPr>
            <a:lvl5pPr indent="-298450" lvl="4" marL="2286000" algn="l">
              <a:lnSpc>
                <a:spcPct val="115000"/>
              </a:lnSpc>
              <a:spcBef>
                <a:spcPts val="1600"/>
              </a:spcBef>
              <a:spcAft>
                <a:spcPts val="0"/>
              </a:spcAft>
              <a:buClr>
                <a:schemeClr val="dk1"/>
              </a:buClr>
              <a:buSzPts val="1100"/>
              <a:buChar char="○"/>
              <a:defRPr>
                <a:solidFill>
                  <a:schemeClr val="dk1"/>
                </a:solidFill>
              </a:defRPr>
            </a:lvl5pPr>
            <a:lvl6pPr indent="-298450" lvl="5" marL="2743200" algn="l">
              <a:lnSpc>
                <a:spcPct val="115000"/>
              </a:lnSpc>
              <a:spcBef>
                <a:spcPts val="1600"/>
              </a:spcBef>
              <a:spcAft>
                <a:spcPts val="0"/>
              </a:spcAft>
              <a:buClr>
                <a:schemeClr val="dk1"/>
              </a:buClr>
              <a:buSzPts val="1100"/>
              <a:buChar char="■"/>
              <a:defRPr>
                <a:solidFill>
                  <a:schemeClr val="dk1"/>
                </a:solidFill>
              </a:defRPr>
            </a:lvl6pPr>
            <a:lvl7pPr indent="-298450" lvl="6" marL="3200400" algn="l">
              <a:lnSpc>
                <a:spcPct val="115000"/>
              </a:lnSpc>
              <a:spcBef>
                <a:spcPts val="1600"/>
              </a:spcBef>
              <a:spcAft>
                <a:spcPts val="0"/>
              </a:spcAft>
              <a:buClr>
                <a:schemeClr val="dk1"/>
              </a:buClr>
              <a:buSzPts val="1100"/>
              <a:buChar char="●"/>
              <a:defRPr>
                <a:solidFill>
                  <a:schemeClr val="dk1"/>
                </a:solidFill>
              </a:defRPr>
            </a:lvl7pPr>
            <a:lvl8pPr indent="-298450" lvl="7" marL="3657600" algn="l">
              <a:lnSpc>
                <a:spcPct val="115000"/>
              </a:lnSpc>
              <a:spcBef>
                <a:spcPts val="1600"/>
              </a:spcBef>
              <a:spcAft>
                <a:spcPts val="0"/>
              </a:spcAft>
              <a:buClr>
                <a:schemeClr val="dk1"/>
              </a:buClr>
              <a:buSzPts val="1100"/>
              <a:buChar char="○"/>
              <a:defRPr>
                <a:solidFill>
                  <a:schemeClr val="dk1"/>
                </a:solidFill>
              </a:defRPr>
            </a:lvl8pPr>
            <a:lvl9pPr indent="-298450" lvl="8" marL="4114800" algn="l">
              <a:lnSpc>
                <a:spcPct val="115000"/>
              </a:lnSpc>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25" name="Shape 125"/>
        <p:cNvGrpSpPr/>
        <p:nvPr/>
      </p:nvGrpSpPr>
      <p:grpSpPr>
        <a:xfrm>
          <a:off x="0" y="0"/>
          <a:ext cx="0" cy="0"/>
          <a:chOff x="0" y="0"/>
          <a:chExt cx="0" cy="0"/>
        </a:xfrm>
      </p:grpSpPr>
      <p:sp>
        <p:nvSpPr>
          <p:cNvPr id="126" name="Google Shape;126;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0">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0">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0">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0" name="Google Shape;130;p10"/>
          <p:cNvGrpSpPr/>
          <p:nvPr/>
        </p:nvGrpSpPr>
        <p:grpSpPr>
          <a:xfrm>
            <a:off x="0" y="381001"/>
            <a:ext cx="1037850" cy="1016288"/>
            <a:chOff x="0" y="381001"/>
            <a:chExt cx="1037850" cy="1016288"/>
          </a:xfrm>
        </p:grpSpPr>
        <p:sp>
          <p:nvSpPr>
            <p:cNvPr id="131" name="Google Shape;131;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3" name="Google Shape;133;p10"/>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34" name="Google Shape;134;p10"/>
          <p:cNvSpPr txBox="1"/>
          <p:nvPr>
            <p:ph idx="1" type="body"/>
          </p:nvPr>
        </p:nvSpPr>
        <p:spPr>
          <a:xfrm>
            <a:off x="1297500" y="1567550"/>
            <a:ext cx="3403200" cy="2911200"/>
          </a:xfrm>
          <a:prstGeom prst="rect">
            <a:avLst/>
          </a:prstGeom>
          <a:noFill/>
          <a:ln>
            <a:noFill/>
          </a:ln>
        </p:spPr>
        <p:txBody>
          <a:bodyPr anchorCtr="0" anchor="t" bIns="91425" lIns="91425" spcFirstLastPara="1" rIns="91425" wrap="square" tIns="91425"/>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35" name="Google Shape;135;p10"/>
          <p:cNvSpPr txBox="1"/>
          <p:nvPr>
            <p:ph idx="2" type="body"/>
          </p:nvPr>
        </p:nvSpPr>
        <p:spPr>
          <a:xfrm>
            <a:off x="4933221" y="1567550"/>
            <a:ext cx="3403200" cy="2911200"/>
          </a:xfrm>
          <a:prstGeom prst="rect">
            <a:avLst/>
          </a:prstGeom>
          <a:noFill/>
          <a:ln>
            <a:noFill/>
          </a:ln>
        </p:spPr>
        <p:txBody>
          <a:bodyPr anchorCtr="0" anchor="t" bIns="91425" lIns="91425" spcFirstLastPara="1" rIns="91425" wrap="square" tIns="91425"/>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36" name="Google Shape;136;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1600"/>
              </a:spcBef>
              <a:spcAft>
                <a:spcPts val="160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0.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6.gif"/><Relationship Id="rId4" Type="http://schemas.openxmlformats.org/officeDocument/2006/relationships/image" Target="../media/image17.gif"/><Relationship Id="rId5"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5.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0.gif"/><Relationship Id="rId4" Type="http://schemas.openxmlformats.org/officeDocument/2006/relationships/image" Target="../media/image18.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2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n-GB"/>
              <a:t>Reinforcement Learning and its Applications.</a:t>
            </a:r>
            <a:endParaRPr/>
          </a:p>
        </p:txBody>
      </p:sp>
      <p:sp>
        <p:nvSpPr>
          <p:cNvPr id="229" name="Google Shape;229;p17"/>
          <p:cNvSpPr txBox="1"/>
          <p:nvPr>
            <p:ph idx="1" type="subTitle"/>
          </p:nvPr>
        </p:nvSpPr>
        <p:spPr>
          <a:xfrm>
            <a:off x="5083950" y="3924925"/>
            <a:ext cx="3470700" cy="9084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GB"/>
              <a:t>Purva Singh</a:t>
            </a:r>
            <a:endParaRPr/>
          </a:p>
          <a:p>
            <a:pPr indent="-311150" lvl="0" marL="457200" rtl="0" algn="l">
              <a:lnSpc>
                <a:spcPct val="115000"/>
              </a:lnSpc>
              <a:spcBef>
                <a:spcPts val="0"/>
              </a:spcBef>
              <a:spcAft>
                <a:spcPts val="0"/>
              </a:spcAft>
              <a:buSzPts val="1300"/>
              <a:buChar char="-"/>
            </a:pPr>
            <a:r>
              <a:rPr lang="en-GB"/>
              <a:t>Nandana Kudeti </a:t>
            </a:r>
            <a:endParaRPr/>
          </a:p>
          <a:p>
            <a:pPr indent="-311150" lvl="0" marL="457200" rtl="0" algn="l">
              <a:lnSpc>
                <a:spcPct val="115000"/>
              </a:lnSpc>
              <a:spcBef>
                <a:spcPts val="0"/>
              </a:spcBef>
              <a:spcAft>
                <a:spcPts val="0"/>
              </a:spcAft>
              <a:buSzPts val="1300"/>
              <a:buChar char="-"/>
            </a:pPr>
            <a:r>
              <a:rPr lang="en-GB"/>
              <a:t>Maitheili  Biswas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PAC-MAN : A Reinforcement Learning Example</a:t>
            </a:r>
            <a:endParaRPr/>
          </a:p>
        </p:txBody>
      </p:sp>
      <p:pic>
        <p:nvPicPr>
          <p:cNvPr id="286" name="Google Shape;286;p26"/>
          <p:cNvPicPr preferRelativeResize="0"/>
          <p:nvPr/>
        </p:nvPicPr>
        <p:blipFill>
          <a:blip r:embed="rId3">
            <a:alphaModFix/>
          </a:blip>
          <a:stretch>
            <a:fillRect/>
          </a:stretch>
        </p:blipFill>
        <p:spPr>
          <a:xfrm>
            <a:off x="4572000" y="974800"/>
            <a:ext cx="4313375" cy="4096700"/>
          </a:xfrm>
          <a:prstGeom prst="rect">
            <a:avLst/>
          </a:prstGeom>
          <a:noFill/>
          <a:ln>
            <a:noFill/>
          </a:ln>
        </p:spPr>
      </p:pic>
      <p:sp>
        <p:nvSpPr>
          <p:cNvPr id="287" name="Google Shape;287;p26"/>
          <p:cNvSpPr txBox="1"/>
          <p:nvPr/>
        </p:nvSpPr>
        <p:spPr>
          <a:xfrm>
            <a:off x="353700" y="1039050"/>
            <a:ext cx="3890700" cy="30654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The player maneuvers Pac-Man in a maze that consists of a 220  dots. </a:t>
            </a:r>
            <a:endParaRPr>
              <a:solidFill>
                <a:srgbClr val="FFFFFF"/>
              </a:solidFill>
              <a:latin typeface="Lato"/>
              <a:ea typeface="Lato"/>
              <a:cs typeface="Lato"/>
              <a:sym typeface="Lato"/>
            </a:endParaRPr>
          </a:p>
          <a:p>
            <a:pPr indent="0" lvl="0" marL="457200" rtl="0" algn="l">
              <a:spcBef>
                <a:spcPts val="0"/>
              </a:spcBef>
              <a:spcAft>
                <a:spcPts val="0"/>
              </a:spcAft>
              <a:buNone/>
            </a:pPr>
            <a:r>
              <a:rPr b="1" i="1" lang="en-GB" u="sng">
                <a:solidFill>
                  <a:srgbClr val="FFFFFF"/>
                </a:solidFill>
                <a:latin typeface="Lato"/>
                <a:ea typeface="Lato"/>
                <a:cs typeface="Lato"/>
                <a:sym typeface="Lato"/>
              </a:rPr>
              <a:t>(Reward = +10)</a:t>
            </a:r>
            <a:endParaRPr b="1" i="1" u="sng">
              <a:solidFill>
                <a:srgbClr val="FFFFFF"/>
              </a:solidFill>
              <a:latin typeface="Lato"/>
              <a:ea typeface="Lato"/>
              <a:cs typeface="Lato"/>
              <a:sym typeface="Lato"/>
            </a:endParaRPr>
          </a:p>
          <a:p>
            <a:pPr indent="0" lvl="0" marL="457200" rtl="0" algn="l">
              <a:spcBef>
                <a:spcPts val="0"/>
              </a:spcBef>
              <a:spcAft>
                <a:spcPts val="0"/>
              </a:spcAft>
              <a:buNone/>
            </a:pPr>
            <a:r>
              <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The goal is to eat all of the dots.</a:t>
            </a:r>
            <a:endParaRPr>
              <a:solidFill>
                <a:srgbClr val="FFFFFF"/>
              </a:solidFill>
              <a:latin typeface="Lato"/>
              <a:ea typeface="Lato"/>
              <a:cs typeface="Lato"/>
              <a:sym typeface="Lato"/>
            </a:endParaRPr>
          </a:p>
          <a:p>
            <a:pPr indent="0" lvl="0" marL="457200" rtl="0" algn="l">
              <a:spcBef>
                <a:spcPts val="0"/>
              </a:spcBef>
              <a:spcAft>
                <a:spcPts val="0"/>
              </a:spcAft>
              <a:buNone/>
            </a:pPr>
            <a:r>
              <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A level is finished when all the dots are eaten (‘win’).</a:t>
            </a:r>
            <a:endParaRPr>
              <a:solidFill>
                <a:srgbClr val="FFFFFF"/>
              </a:solidFill>
              <a:latin typeface="Lato"/>
              <a:ea typeface="Lato"/>
              <a:cs typeface="Lato"/>
              <a:sym typeface="Lato"/>
            </a:endParaRPr>
          </a:p>
          <a:p>
            <a:pPr indent="0" lvl="0" marL="457200" rtl="0" algn="l">
              <a:spcBef>
                <a:spcPts val="0"/>
              </a:spcBef>
              <a:spcAft>
                <a:spcPts val="0"/>
              </a:spcAft>
              <a:buNone/>
            </a:pPr>
            <a:r>
              <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There are also four ghosts in the maze who try to catch Pac-Man, and if they succeed, Pac-Man loses a life </a:t>
            </a:r>
            <a:endParaRPr>
              <a:solidFill>
                <a:srgbClr val="FFFFFF"/>
              </a:solidFill>
              <a:latin typeface="Lato"/>
              <a:ea typeface="Lato"/>
              <a:cs typeface="Lato"/>
              <a:sym typeface="Lato"/>
            </a:endParaRPr>
          </a:p>
          <a:p>
            <a:pPr indent="0" lvl="0" marL="457200" rtl="0" algn="l">
              <a:spcBef>
                <a:spcPts val="0"/>
              </a:spcBef>
              <a:spcAft>
                <a:spcPts val="0"/>
              </a:spcAft>
              <a:buNone/>
            </a:pPr>
            <a:r>
              <a:rPr b="1" i="1" lang="en-GB" u="sng">
                <a:solidFill>
                  <a:srgbClr val="FFFFFF"/>
                </a:solidFill>
                <a:latin typeface="Lato"/>
                <a:ea typeface="Lato"/>
                <a:cs typeface="Lato"/>
                <a:sym typeface="Lato"/>
              </a:rPr>
              <a:t>(Reward = -10)</a:t>
            </a:r>
            <a:endParaRPr b="1" i="1" u="sng">
              <a:solidFill>
                <a:srgbClr val="FFFFFF"/>
              </a:solidFill>
              <a:latin typeface="Lato"/>
              <a:ea typeface="Lato"/>
              <a:cs typeface="Lato"/>
              <a:sym typeface="Lato"/>
            </a:endParaRPr>
          </a:p>
          <a:p>
            <a:pPr indent="0" lvl="0" marL="457200" rtl="0" algn="l">
              <a:spcBef>
                <a:spcPts val="0"/>
              </a:spcBef>
              <a:spcAft>
                <a:spcPts val="0"/>
              </a:spcAft>
              <a:buNone/>
            </a:pPr>
            <a:r>
              <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b="1" i="1" lang="en-GB" u="sng">
                <a:solidFill>
                  <a:srgbClr val="FFFFFF"/>
                </a:solidFill>
                <a:latin typeface="Lato"/>
                <a:ea typeface="Lato"/>
                <a:cs typeface="Lato"/>
                <a:sym typeface="Lato"/>
              </a:rPr>
              <a:t>Four power-up items</a:t>
            </a:r>
            <a:r>
              <a:rPr lang="en-GB">
                <a:solidFill>
                  <a:srgbClr val="FFFFFF"/>
                </a:solidFill>
                <a:latin typeface="Lato"/>
                <a:ea typeface="Lato"/>
                <a:cs typeface="Lato"/>
                <a:sym typeface="Lato"/>
              </a:rPr>
              <a:t> are found in the corners of the maze, called power pills.</a:t>
            </a:r>
            <a:endParaRPr>
              <a:solidFill>
                <a:srgbClr val="FFFFFF"/>
              </a:solidFill>
              <a:latin typeface="Lato"/>
              <a:ea typeface="Lato"/>
              <a:cs typeface="Lato"/>
              <a:sym typeface="Lato"/>
            </a:endParaRPr>
          </a:p>
          <a:p>
            <a:pPr indent="0" lvl="0" marL="457200" rtl="0" algn="l">
              <a:spcBef>
                <a:spcPts val="0"/>
              </a:spcBef>
              <a:spcAft>
                <a:spcPts val="0"/>
              </a:spcAft>
              <a:buNone/>
            </a:pPr>
            <a:r>
              <a:rPr b="1" i="1" lang="en-GB" u="sng">
                <a:solidFill>
                  <a:srgbClr val="FFFFFF"/>
                </a:solidFill>
                <a:latin typeface="Lato"/>
                <a:ea typeface="Lato"/>
                <a:cs typeface="Lato"/>
                <a:sym typeface="Lato"/>
              </a:rPr>
              <a:t>(Reward = +40)</a:t>
            </a:r>
            <a:endParaRPr b="1" i="1" u="sng">
              <a:solidFill>
                <a:srgbClr val="FFFFFF"/>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27"/>
          <p:cNvSpPr txBox="1"/>
          <p:nvPr>
            <p:ph type="title"/>
          </p:nvPr>
        </p:nvSpPr>
        <p:spPr>
          <a:xfrm>
            <a:off x="1271650" y="174050"/>
            <a:ext cx="7038900" cy="64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Features of RL : Sequential Decision Making	</a:t>
            </a:r>
            <a:endParaRPr/>
          </a:p>
        </p:txBody>
      </p:sp>
      <p:pic>
        <p:nvPicPr>
          <p:cNvPr id="293" name="Google Shape;293;p27"/>
          <p:cNvPicPr preferRelativeResize="0"/>
          <p:nvPr/>
        </p:nvPicPr>
        <p:blipFill>
          <a:blip r:embed="rId3">
            <a:alphaModFix/>
          </a:blip>
          <a:stretch>
            <a:fillRect/>
          </a:stretch>
        </p:blipFill>
        <p:spPr>
          <a:xfrm>
            <a:off x="5770650" y="740450"/>
            <a:ext cx="3251648" cy="4043500"/>
          </a:xfrm>
          <a:prstGeom prst="rect">
            <a:avLst/>
          </a:prstGeom>
          <a:noFill/>
          <a:ln>
            <a:noFill/>
          </a:ln>
        </p:spPr>
      </p:pic>
      <p:sp>
        <p:nvSpPr>
          <p:cNvPr id="294" name="Google Shape;294;p27"/>
          <p:cNvSpPr txBox="1"/>
          <p:nvPr>
            <p:ph idx="1" type="body"/>
          </p:nvPr>
        </p:nvSpPr>
        <p:spPr>
          <a:xfrm>
            <a:off x="1194125" y="740450"/>
            <a:ext cx="7038900" cy="42222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GB" sz="1600"/>
              <a:t>Agent should keep in mind </a:t>
            </a:r>
            <a:r>
              <a:rPr b="1" i="1" lang="en-GB" sz="1600" u="sng"/>
              <a:t>long-term reward</a:t>
            </a:r>
            <a:r>
              <a:rPr lang="en-GB" sz="1600"/>
              <a:t> </a:t>
            </a:r>
            <a:endParaRPr sz="1600"/>
          </a:p>
          <a:p>
            <a:pPr indent="0" lvl="0" marL="457200" rtl="0" algn="l">
              <a:lnSpc>
                <a:spcPct val="115000"/>
              </a:lnSpc>
              <a:spcBef>
                <a:spcPts val="0"/>
              </a:spcBef>
              <a:spcAft>
                <a:spcPts val="0"/>
              </a:spcAft>
              <a:buNone/>
            </a:pPr>
            <a:r>
              <a:rPr lang="en-GB" sz="1600"/>
              <a:t>instead of immediate rewards.</a:t>
            </a:r>
            <a:endParaRPr sz="1600"/>
          </a:p>
          <a:p>
            <a:pPr indent="0" lvl="0" marL="457200" rtl="0" algn="l">
              <a:lnSpc>
                <a:spcPct val="115000"/>
              </a:lnSpc>
              <a:spcBef>
                <a:spcPts val="0"/>
              </a:spcBef>
              <a:spcAft>
                <a:spcPts val="0"/>
              </a:spcAft>
              <a:buNone/>
            </a:pPr>
            <a:r>
              <a:t/>
            </a:r>
            <a:endParaRPr sz="1600"/>
          </a:p>
          <a:p>
            <a:pPr indent="-330200" lvl="0" marL="457200" rtl="0" algn="l">
              <a:lnSpc>
                <a:spcPct val="115000"/>
              </a:lnSpc>
              <a:spcBef>
                <a:spcPts val="0"/>
              </a:spcBef>
              <a:spcAft>
                <a:spcPts val="0"/>
              </a:spcAft>
              <a:buSzPts val="1600"/>
              <a:buChar char="●"/>
            </a:pPr>
            <a:r>
              <a:rPr lang="en-GB" sz="1600"/>
              <a:t>Entire focus should be to</a:t>
            </a:r>
            <a:r>
              <a:rPr b="1" i="1" lang="en-GB" sz="1600" u="sng"/>
              <a:t> maximize </a:t>
            </a:r>
            <a:endParaRPr b="1" i="1" sz="1600"/>
          </a:p>
          <a:p>
            <a:pPr indent="0" lvl="0" marL="0" rtl="0" algn="l">
              <a:lnSpc>
                <a:spcPct val="115000"/>
              </a:lnSpc>
              <a:spcBef>
                <a:spcPts val="0"/>
              </a:spcBef>
              <a:spcAft>
                <a:spcPts val="0"/>
              </a:spcAft>
              <a:buNone/>
            </a:pPr>
            <a:r>
              <a:rPr b="1" i="1" lang="en-GB" sz="1600"/>
              <a:t>            </a:t>
            </a:r>
            <a:r>
              <a:rPr b="1" i="1" lang="en-GB" sz="1600" u="sng"/>
              <a:t>c</a:t>
            </a:r>
            <a:r>
              <a:rPr b="1" i="1" lang="en-GB" sz="1600" u="sng"/>
              <a:t>umulative future reward.</a:t>
            </a:r>
            <a:endParaRPr b="1" i="1" sz="1600" u="sng"/>
          </a:p>
          <a:p>
            <a:pPr indent="0" lvl="0" marL="0" rtl="0" algn="l">
              <a:lnSpc>
                <a:spcPct val="115000"/>
              </a:lnSpc>
              <a:spcBef>
                <a:spcPts val="0"/>
              </a:spcBef>
              <a:spcAft>
                <a:spcPts val="0"/>
              </a:spcAft>
              <a:buNone/>
            </a:pPr>
            <a:r>
              <a:t/>
            </a:r>
            <a:endParaRPr b="1" i="1" sz="1600" u="sng"/>
          </a:p>
          <a:p>
            <a:pPr indent="-330200" lvl="0" marL="457200" rtl="0" algn="l">
              <a:lnSpc>
                <a:spcPct val="115000"/>
              </a:lnSpc>
              <a:spcBef>
                <a:spcPts val="0"/>
              </a:spcBef>
              <a:spcAft>
                <a:spcPts val="0"/>
              </a:spcAft>
              <a:buSzPts val="1600"/>
              <a:buChar char="●"/>
            </a:pPr>
            <a:r>
              <a:rPr lang="en-GB" sz="1600"/>
              <a:t>Probability of the agent being in </a:t>
            </a:r>
            <a:r>
              <a:rPr b="1" i="1" lang="en-GB" sz="1600" u="sng"/>
              <a:t>next state</a:t>
            </a:r>
            <a:endParaRPr b="1" i="1" sz="1600" u="sng"/>
          </a:p>
          <a:p>
            <a:pPr indent="0" lvl="0" marL="457200" rtl="0" algn="l">
              <a:lnSpc>
                <a:spcPct val="115000"/>
              </a:lnSpc>
              <a:spcBef>
                <a:spcPts val="0"/>
              </a:spcBef>
              <a:spcAft>
                <a:spcPts val="0"/>
              </a:spcAft>
              <a:buNone/>
            </a:pPr>
            <a:r>
              <a:rPr b="1" i="1" lang="en-GB" sz="1600" u="sng"/>
              <a:t>depends only on current state</a:t>
            </a:r>
            <a:r>
              <a:rPr lang="en-GB" sz="1600"/>
              <a:t> and not on</a:t>
            </a:r>
            <a:endParaRPr sz="1600"/>
          </a:p>
          <a:p>
            <a:pPr indent="0" lvl="0" marL="457200" rtl="0" algn="l">
              <a:lnSpc>
                <a:spcPct val="115000"/>
              </a:lnSpc>
              <a:spcBef>
                <a:spcPts val="0"/>
              </a:spcBef>
              <a:spcAft>
                <a:spcPts val="0"/>
              </a:spcAft>
              <a:buNone/>
            </a:pPr>
            <a:r>
              <a:rPr lang="en-GB" sz="1600"/>
              <a:t>historical states.</a:t>
            </a:r>
            <a:endParaRPr sz="1600"/>
          </a:p>
          <a:p>
            <a:pPr indent="0" lvl="0" marL="457200" rtl="0" algn="l">
              <a:lnSpc>
                <a:spcPct val="115000"/>
              </a:lnSpc>
              <a:spcBef>
                <a:spcPts val="0"/>
              </a:spcBef>
              <a:spcAft>
                <a:spcPts val="0"/>
              </a:spcAft>
              <a:buNone/>
            </a:pPr>
            <a:r>
              <a:t/>
            </a:r>
            <a:endParaRPr sz="1600"/>
          </a:p>
          <a:p>
            <a:pPr indent="-330200" lvl="0" marL="457200" rtl="0" algn="l">
              <a:lnSpc>
                <a:spcPct val="115000"/>
              </a:lnSpc>
              <a:spcBef>
                <a:spcPts val="0"/>
              </a:spcBef>
              <a:spcAft>
                <a:spcPts val="0"/>
              </a:spcAft>
              <a:buSzPts val="1600"/>
              <a:buChar char="●"/>
            </a:pPr>
            <a:r>
              <a:rPr lang="en-GB" sz="1600"/>
              <a:t>Hence RL’s </a:t>
            </a:r>
            <a:r>
              <a:rPr b="1" i="1" lang="en-GB" sz="1600" u="sng"/>
              <a:t>decision</a:t>
            </a:r>
            <a:r>
              <a:rPr lang="en-GB" sz="1600"/>
              <a:t> making is a </a:t>
            </a:r>
            <a:r>
              <a:rPr b="1" i="1" lang="en-GB" sz="1600" u="sng"/>
              <a:t>sequential</a:t>
            </a:r>
            <a:endParaRPr b="1" i="1" sz="1600" u="sng"/>
          </a:p>
          <a:p>
            <a:pPr indent="0" lvl="0" marL="0" rtl="0" algn="l">
              <a:lnSpc>
                <a:spcPct val="115000"/>
              </a:lnSpc>
              <a:spcBef>
                <a:spcPts val="0"/>
              </a:spcBef>
              <a:spcAft>
                <a:spcPts val="0"/>
              </a:spcAft>
              <a:buNone/>
            </a:pPr>
            <a:r>
              <a:rPr lang="en-GB" sz="1600"/>
              <a:t>            process.</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28"/>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RL Recap</a:t>
            </a:r>
            <a:endParaRPr/>
          </a:p>
        </p:txBody>
      </p:sp>
      <p:sp>
        <p:nvSpPr>
          <p:cNvPr id="300" name="Google Shape;300;p28"/>
          <p:cNvSpPr txBox="1"/>
          <p:nvPr>
            <p:ph idx="1" type="body"/>
          </p:nvPr>
        </p:nvSpPr>
        <p:spPr>
          <a:xfrm>
            <a:off x="1209050" y="998350"/>
            <a:ext cx="7038900" cy="39978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None/>
            </a:pPr>
            <a:r>
              <a:t/>
            </a:r>
            <a:endParaRPr/>
          </a:p>
        </p:txBody>
      </p:sp>
      <p:pic>
        <p:nvPicPr>
          <p:cNvPr id="301" name="Google Shape;301;p28"/>
          <p:cNvPicPr preferRelativeResize="0"/>
          <p:nvPr/>
        </p:nvPicPr>
        <p:blipFill>
          <a:blip r:embed="rId3">
            <a:alphaModFix/>
          </a:blip>
          <a:stretch>
            <a:fillRect/>
          </a:stretch>
        </p:blipFill>
        <p:spPr>
          <a:xfrm>
            <a:off x="6852575" y="2191725"/>
            <a:ext cx="1744275" cy="1440000"/>
          </a:xfrm>
          <a:prstGeom prst="rect">
            <a:avLst/>
          </a:prstGeom>
          <a:noFill/>
          <a:ln>
            <a:noFill/>
          </a:ln>
        </p:spPr>
      </p:pic>
      <p:pic>
        <p:nvPicPr>
          <p:cNvPr id="302" name="Google Shape;302;p28"/>
          <p:cNvPicPr preferRelativeResize="0"/>
          <p:nvPr/>
        </p:nvPicPr>
        <p:blipFill>
          <a:blip r:embed="rId4">
            <a:alphaModFix/>
          </a:blip>
          <a:stretch>
            <a:fillRect/>
          </a:stretch>
        </p:blipFill>
        <p:spPr>
          <a:xfrm>
            <a:off x="1380725" y="2065525"/>
            <a:ext cx="2274800" cy="2828774"/>
          </a:xfrm>
          <a:prstGeom prst="rect">
            <a:avLst/>
          </a:prstGeom>
          <a:noFill/>
          <a:ln>
            <a:noFill/>
          </a:ln>
        </p:spPr>
      </p:pic>
      <p:sp>
        <p:nvSpPr>
          <p:cNvPr id="303" name="Google Shape;303;p28"/>
          <p:cNvSpPr/>
          <p:nvPr/>
        </p:nvSpPr>
        <p:spPr>
          <a:xfrm rot="5400000">
            <a:off x="6399625" y="889125"/>
            <a:ext cx="555900" cy="2049300"/>
          </a:xfrm>
          <a:prstGeom prst="bentArrow">
            <a:avLst>
              <a:gd fmla="val 12965" name="adj1"/>
              <a:gd fmla="val 25000" name="adj2"/>
              <a:gd fmla="val 25000" name="adj3"/>
              <a:gd fmla="val 43750" name="adj4"/>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8"/>
          <p:cNvSpPr/>
          <p:nvPr/>
        </p:nvSpPr>
        <p:spPr>
          <a:xfrm rot="10800000">
            <a:off x="3655525" y="3631725"/>
            <a:ext cx="4161600" cy="515400"/>
          </a:xfrm>
          <a:prstGeom prst="bentArrow">
            <a:avLst>
              <a:gd fmla="val 25000" name="adj1"/>
              <a:gd fmla="val 30558" name="adj2"/>
              <a:gd fmla="val 25000" name="adj3"/>
              <a:gd fmla="val 43750" name="adj4"/>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8"/>
          <p:cNvSpPr/>
          <p:nvPr/>
        </p:nvSpPr>
        <p:spPr>
          <a:xfrm>
            <a:off x="2387750" y="1584125"/>
            <a:ext cx="2274900" cy="471000"/>
          </a:xfrm>
          <a:prstGeom prst="bentArrow">
            <a:avLst>
              <a:gd fmla="val 24743" name="adj1"/>
              <a:gd fmla="val 25000" name="adj2"/>
              <a:gd fmla="val 25000" name="adj3"/>
              <a:gd fmla="val 43750" name="adj4"/>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8"/>
          <p:cNvSpPr txBox="1"/>
          <p:nvPr/>
        </p:nvSpPr>
        <p:spPr>
          <a:xfrm>
            <a:off x="4805550" y="2065525"/>
            <a:ext cx="897000" cy="2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GB">
                <a:solidFill>
                  <a:srgbClr val="F3F3F3"/>
                </a:solidFill>
                <a:latin typeface="Lato"/>
                <a:ea typeface="Lato"/>
                <a:cs typeface="Lato"/>
                <a:sym typeface="Lato"/>
              </a:rPr>
              <a:t>Agent - PacMan</a:t>
            </a:r>
            <a:endParaRPr b="1" i="1">
              <a:solidFill>
                <a:srgbClr val="F3F3F3"/>
              </a:solidFill>
              <a:latin typeface="Lato"/>
              <a:ea typeface="Lato"/>
              <a:cs typeface="Lato"/>
              <a:sym typeface="Lato"/>
            </a:endParaRPr>
          </a:p>
        </p:txBody>
      </p:sp>
      <p:sp>
        <p:nvSpPr>
          <p:cNvPr id="307" name="Google Shape;307;p28"/>
          <p:cNvSpPr txBox="1"/>
          <p:nvPr/>
        </p:nvSpPr>
        <p:spPr>
          <a:xfrm>
            <a:off x="5802600" y="998350"/>
            <a:ext cx="897000" cy="2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GB">
                <a:solidFill>
                  <a:srgbClr val="FFFFFF"/>
                </a:solidFill>
                <a:latin typeface="Lato"/>
                <a:ea typeface="Lato"/>
                <a:cs typeface="Lato"/>
                <a:sym typeface="Lato"/>
              </a:rPr>
              <a:t>Current State- S</a:t>
            </a:r>
            <a:endParaRPr b="1" i="1">
              <a:solidFill>
                <a:srgbClr val="FFFFFF"/>
              </a:solidFill>
              <a:latin typeface="Lato"/>
              <a:ea typeface="Lato"/>
              <a:cs typeface="Lato"/>
              <a:sym typeface="Lato"/>
            </a:endParaRPr>
          </a:p>
        </p:txBody>
      </p:sp>
      <p:sp>
        <p:nvSpPr>
          <p:cNvPr id="308" name="Google Shape;308;p28"/>
          <p:cNvSpPr txBox="1"/>
          <p:nvPr/>
        </p:nvSpPr>
        <p:spPr>
          <a:xfrm>
            <a:off x="4418588" y="702150"/>
            <a:ext cx="1478400" cy="2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GB">
                <a:solidFill>
                  <a:srgbClr val="FFFFFF"/>
                </a:solidFill>
                <a:latin typeface="Lato"/>
                <a:ea typeface="Lato"/>
                <a:cs typeface="Lato"/>
                <a:sym typeface="Lato"/>
              </a:rPr>
              <a:t>Environment- E</a:t>
            </a:r>
            <a:endParaRPr b="1" i="1">
              <a:solidFill>
                <a:srgbClr val="FFFFFF"/>
              </a:solidFill>
              <a:latin typeface="Lato"/>
              <a:ea typeface="Lato"/>
              <a:cs typeface="Lato"/>
              <a:sym typeface="Lato"/>
            </a:endParaRPr>
          </a:p>
        </p:txBody>
      </p:sp>
      <p:sp>
        <p:nvSpPr>
          <p:cNvPr id="309" name="Google Shape;309;p28"/>
          <p:cNvSpPr txBox="1"/>
          <p:nvPr/>
        </p:nvSpPr>
        <p:spPr>
          <a:xfrm>
            <a:off x="6035200" y="2695525"/>
            <a:ext cx="736500" cy="2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GB">
                <a:solidFill>
                  <a:srgbClr val="FFFFFF"/>
                </a:solidFill>
                <a:latin typeface="Lato"/>
                <a:ea typeface="Lato"/>
                <a:cs typeface="Lato"/>
                <a:sym typeface="Lato"/>
              </a:rPr>
              <a:t>Action - A</a:t>
            </a:r>
            <a:endParaRPr b="1" i="1">
              <a:solidFill>
                <a:srgbClr val="FFFFFF"/>
              </a:solidFill>
              <a:latin typeface="Lato"/>
              <a:ea typeface="Lato"/>
              <a:cs typeface="Lato"/>
              <a:sym typeface="Lato"/>
            </a:endParaRPr>
          </a:p>
        </p:txBody>
      </p:sp>
      <p:sp>
        <p:nvSpPr>
          <p:cNvPr id="310" name="Google Shape;310;p28"/>
          <p:cNvSpPr txBox="1"/>
          <p:nvPr/>
        </p:nvSpPr>
        <p:spPr>
          <a:xfrm>
            <a:off x="5221200" y="4078325"/>
            <a:ext cx="1478400" cy="2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GB">
                <a:solidFill>
                  <a:srgbClr val="FFFFFF"/>
                </a:solidFill>
                <a:latin typeface="Lato"/>
                <a:ea typeface="Lato"/>
                <a:cs typeface="Lato"/>
                <a:sym typeface="Lato"/>
              </a:rPr>
              <a:t>Reward -R</a:t>
            </a:r>
            <a:r>
              <a:rPr b="1" i="1" lang="en-GB">
                <a:solidFill>
                  <a:srgbClr val="FFFFFF"/>
                </a:solidFill>
                <a:latin typeface="Lato"/>
                <a:ea typeface="Lato"/>
                <a:cs typeface="Lato"/>
                <a:sym typeface="Lato"/>
              </a:rPr>
              <a:t> E</a:t>
            </a:r>
            <a:r>
              <a:rPr b="1" i="1" lang="en-GB">
                <a:solidFill>
                  <a:srgbClr val="FFFFFF"/>
                </a:solidFill>
                <a:latin typeface="Lato"/>
                <a:ea typeface="Lato"/>
                <a:cs typeface="Lato"/>
                <a:sym typeface="Lato"/>
              </a:rPr>
              <a:t>xperience -D</a:t>
            </a:r>
            <a:endParaRPr b="1" i="1">
              <a:solidFill>
                <a:srgbClr val="FFFFFF"/>
              </a:solidFill>
              <a:latin typeface="Lato"/>
              <a:ea typeface="Lato"/>
              <a:cs typeface="Lato"/>
              <a:sym typeface="Lato"/>
            </a:endParaRPr>
          </a:p>
        </p:txBody>
      </p:sp>
      <p:sp>
        <p:nvSpPr>
          <p:cNvPr id="311" name="Google Shape;311;p28"/>
          <p:cNvSpPr txBox="1"/>
          <p:nvPr/>
        </p:nvSpPr>
        <p:spPr>
          <a:xfrm>
            <a:off x="2693225" y="1160025"/>
            <a:ext cx="1395900" cy="4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GB">
                <a:solidFill>
                  <a:srgbClr val="FFFFFF"/>
                </a:solidFill>
                <a:latin typeface="Lato"/>
                <a:ea typeface="Lato"/>
                <a:cs typeface="Lato"/>
                <a:sym typeface="Lato"/>
              </a:rPr>
              <a:t>Observation, O</a:t>
            </a:r>
            <a:endParaRPr b="1" i="1">
              <a:solidFill>
                <a:srgbClr val="FFFFFF"/>
              </a:solidFill>
              <a:latin typeface="Lato"/>
              <a:ea typeface="Lato"/>
              <a:cs typeface="Lato"/>
              <a:sym typeface="Lato"/>
            </a:endParaRPr>
          </a:p>
        </p:txBody>
      </p:sp>
      <p:pic>
        <p:nvPicPr>
          <p:cNvPr id="312" name="Google Shape;312;p28"/>
          <p:cNvPicPr preferRelativeResize="0"/>
          <p:nvPr/>
        </p:nvPicPr>
        <p:blipFill>
          <a:blip r:embed="rId5">
            <a:alphaModFix/>
          </a:blip>
          <a:stretch>
            <a:fillRect/>
          </a:stretch>
        </p:blipFill>
        <p:spPr>
          <a:xfrm>
            <a:off x="4662650" y="1108750"/>
            <a:ext cx="990275" cy="914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29"/>
          <p:cNvSpPr txBox="1"/>
          <p:nvPr>
            <p:ph type="title"/>
          </p:nvPr>
        </p:nvSpPr>
        <p:spPr>
          <a:xfrm>
            <a:off x="478175" y="2053000"/>
            <a:ext cx="4932600" cy="1345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Components of a Reinforcement Learning Agent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30"/>
          <p:cNvSpPr txBox="1"/>
          <p:nvPr>
            <p:ph type="title"/>
          </p:nvPr>
        </p:nvSpPr>
        <p:spPr>
          <a:xfrm>
            <a:off x="1297500" y="212825"/>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Components of RL Agent - Policy</a:t>
            </a:r>
            <a:endParaRPr/>
          </a:p>
        </p:txBody>
      </p:sp>
      <p:sp>
        <p:nvSpPr>
          <p:cNvPr id="323" name="Google Shape;323;p30"/>
          <p:cNvSpPr txBox="1"/>
          <p:nvPr>
            <p:ph idx="1" type="body"/>
          </p:nvPr>
        </p:nvSpPr>
        <p:spPr>
          <a:xfrm>
            <a:off x="1150125" y="1355875"/>
            <a:ext cx="4494600" cy="32616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GB"/>
              <a:t>Mapping from </a:t>
            </a:r>
            <a:r>
              <a:rPr b="1" i="1" lang="en-GB" u="sng"/>
              <a:t>state to action,</a:t>
            </a:r>
            <a:r>
              <a:rPr lang="en-GB"/>
              <a:t> defines</a:t>
            </a:r>
            <a:r>
              <a:rPr b="1" i="1" lang="en-GB" u="sng"/>
              <a:t> how an agent behaves</a:t>
            </a:r>
            <a:endParaRPr/>
          </a:p>
          <a:p>
            <a:pPr indent="-311150" lvl="0" marL="457200" rtl="0" algn="l">
              <a:lnSpc>
                <a:spcPct val="115000"/>
              </a:lnSpc>
              <a:spcBef>
                <a:spcPts val="0"/>
              </a:spcBef>
              <a:spcAft>
                <a:spcPts val="0"/>
              </a:spcAft>
              <a:buSzPts val="1300"/>
              <a:buChar char="●"/>
            </a:pPr>
            <a:r>
              <a:rPr lang="en-GB"/>
              <a:t>Policy can be defined as a </a:t>
            </a:r>
            <a:r>
              <a:rPr b="1" i="1" lang="en-GB" u="sng"/>
              <a:t>probabilistic distribution</a:t>
            </a:r>
            <a:r>
              <a:rPr lang="en-GB"/>
              <a:t> over actions given state.</a:t>
            </a:r>
            <a:endParaRPr/>
          </a:p>
          <a:p>
            <a:pPr indent="-311150" lvl="0" marL="457200" rtl="0" algn="l">
              <a:lnSpc>
                <a:spcPct val="115000"/>
              </a:lnSpc>
              <a:spcBef>
                <a:spcPts val="0"/>
              </a:spcBef>
              <a:spcAft>
                <a:spcPts val="0"/>
              </a:spcAft>
              <a:buSzPts val="1300"/>
              <a:buChar char="●"/>
            </a:pPr>
            <a:r>
              <a:rPr lang="en-GB"/>
              <a:t>Policies only depend upon state of the agent, which is enough for agent to </a:t>
            </a:r>
            <a:r>
              <a:rPr b="1" i="1" lang="en-GB" u="sng"/>
              <a:t>behave properly.</a:t>
            </a:r>
            <a:endParaRPr b="1" i="1" u="sng"/>
          </a:p>
          <a:p>
            <a:pPr indent="0" lvl="0" marL="457200" rtl="0" algn="l">
              <a:lnSpc>
                <a:spcPct val="115000"/>
              </a:lnSpc>
              <a:spcBef>
                <a:spcPts val="0"/>
              </a:spcBef>
              <a:spcAft>
                <a:spcPts val="0"/>
              </a:spcAft>
              <a:buNone/>
            </a:pPr>
            <a:r>
              <a:t/>
            </a:r>
            <a:endParaRPr b="1" i="1" sz="1600"/>
          </a:p>
          <a:p>
            <a:pPr indent="0" lvl="0" marL="457200" rtl="0" algn="l">
              <a:lnSpc>
                <a:spcPct val="115000"/>
              </a:lnSpc>
              <a:spcBef>
                <a:spcPts val="0"/>
              </a:spcBef>
              <a:spcAft>
                <a:spcPts val="0"/>
              </a:spcAft>
              <a:buNone/>
            </a:pPr>
            <a:r>
              <a:t/>
            </a:r>
            <a:endParaRPr b="1" i="1" sz="1600"/>
          </a:p>
          <a:p>
            <a:pPr indent="0" lvl="0" marL="457200" rtl="0" algn="l">
              <a:lnSpc>
                <a:spcPct val="115000"/>
              </a:lnSpc>
              <a:spcBef>
                <a:spcPts val="0"/>
              </a:spcBef>
              <a:spcAft>
                <a:spcPts val="0"/>
              </a:spcAft>
              <a:buNone/>
            </a:pPr>
            <a:r>
              <a:rPr b="1" i="1" lang="en-GB" sz="1600"/>
              <a:t>π(a|s) = P[At = a|St = s]</a:t>
            </a:r>
            <a:endParaRPr b="1" i="1" sz="1600"/>
          </a:p>
        </p:txBody>
      </p:sp>
      <p:sp>
        <p:nvSpPr>
          <p:cNvPr id="324" name="Google Shape;324;p30"/>
          <p:cNvSpPr/>
          <p:nvPr/>
        </p:nvSpPr>
        <p:spPr>
          <a:xfrm>
            <a:off x="1586175" y="3261300"/>
            <a:ext cx="2184000" cy="4782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5" name="Google Shape;325;p30"/>
          <p:cNvPicPr preferRelativeResize="0"/>
          <p:nvPr/>
        </p:nvPicPr>
        <p:blipFill>
          <a:blip r:embed="rId3">
            <a:alphaModFix/>
          </a:blip>
          <a:stretch>
            <a:fillRect/>
          </a:stretch>
        </p:blipFill>
        <p:spPr>
          <a:xfrm>
            <a:off x="5918600" y="1704028"/>
            <a:ext cx="2417800" cy="29134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31"/>
          <p:cNvSpPr txBox="1"/>
          <p:nvPr>
            <p:ph type="title"/>
          </p:nvPr>
        </p:nvSpPr>
        <p:spPr>
          <a:xfrm>
            <a:off x="1297500" y="1740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Components of RL Agent - Value Function and Optimal Policy</a:t>
            </a:r>
            <a:endParaRPr/>
          </a:p>
        </p:txBody>
      </p:sp>
      <p:sp>
        <p:nvSpPr>
          <p:cNvPr id="331" name="Google Shape;331;p31"/>
          <p:cNvSpPr txBox="1"/>
          <p:nvPr>
            <p:ph idx="1" type="body"/>
          </p:nvPr>
        </p:nvSpPr>
        <p:spPr>
          <a:xfrm>
            <a:off x="1297500" y="960125"/>
            <a:ext cx="7038900" cy="38862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b="1" i="1" lang="en-GB"/>
              <a:t>State-Value function </a:t>
            </a:r>
            <a:r>
              <a:rPr b="1" i="1" lang="en-GB" sz="1100">
                <a:solidFill>
                  <a:srgbClr val="000000"/>
                </a:solidFill>
                <a:latin typeface="Arial"/>
                <a:ea typeface="Arial"/>
                <a:cs typeface="Arial"/>
                <a:sym typeface="Arial"/>
              </a:rPr>
              <a:t> </a:t>
            </a:r>
            <a:r>
              <a:rPr b="1" i="1" lang="en-GB">
                <a:solidFill>
                  <a:srgbClr val="F3F3F3"/>
                </a:solidFill>
              </a:rPr>
              <a:t>V</a:t>
            </a:r>
            <a:r>
              <a:rPr b="1" baseline="-25000" i="1" lang="en-GB">
                <a:solidFill>
                  <a:srgbClr val="F3F3F3"/>
                </a:solidFill>
              </a:rPr>
              <a:t>П</a:t>
            </a:r>
            <a:r>
              <a:rPr b="1" i="1" lang="en-GB">
                <a:solidFill>
                  <a:srgbClr val="F3F3F3"/>
                </a:solidFill>
              </a:rPr>
              <a:t>(s) </a:t>
            </a:r>
            <a:r>
              <a:rPr lang="en-GB"/>
              <a:t>, if the agent is in a concrete state s, how much value v(s) or reward will the agent get from that state on if it follows a definite policy  </a:t>
            </a:r>
            <a:r>
              <a:rPr lang="en-GB">
                <a:solidFill>
                  <a:srgbClr val="FFFFFF"/>
                </a:solidFill>
              </a:rPr>
              <a:t>П.</a:t>
            </a:r>
            <a:endParaRPr>
              <a:solidFill>
                <a:srgbClr val="FFFFFF"/>
              </a:solidFill>
            </a:endParaRPr>
          </a:p>
          <a:p>
            <a:pPr indent="-311150" lvl="0" marL="457200" rtl="0" algn="l">
              <a:lnSpc>
                <a:spcPct val="115000"/>
              </a:lnSpc>
              <a:spcBef>
                <a:spcPts val="0"/>
              </a:spcBef>
              <a:spcAft>
                <a:spcPts val="0"/>
              </a:spcAft>
              <a:buClr>
                <a:srgbClr val="FFFFFF"/>
              </a:buClr>
              <a:buSzPts val="1300"/>
              <a:buChar char="●"/>
            </a:pPr>
            <a:r>
              <a:rPr lang="en-GB">
                <a:solidFill>
                  <a:srgbClr val="FFFFFF"/>
                </a:solidFill>
              </a:rPr>
              <a:t>Policy - A is better than Policy-B, iff</a:t>
            </a:r>
            <a:endParaRPr>
              <a:solidFill>
                <a:srgbClr val="FFFFFF"/>
              </a:solidFill>
            </a:endParaRPr>
          </a:p>
          <a:p>
            <a:pPr indent="457200" lvl="0" marL="0" rtl="0" algn="l">
              <a:spcBef>
                <a:spcPts val="0"/>
              </a:spcBef>
              <a:spcAft>
                <a:spcPts val="0"/>
              </a:spcAft>
              <a:buNone/>
            </a:pPr>
            <a:r>
              <a:t/>
            </a:r>
            <a:endParaRPr>
              <a:solidFill>
                <a:srgbClr val="FFFFFF"/>
              </a:solidFill>
            </a:endParaRPr>
          </a:p>
          <a:p>
            <a:pPr indent="457200" lvl="0" marL="0" rtl="0" algn="l">
              <a:spcBef>
                <a:spcPts val="0"/>
              </a:spcBef>
              <a:spcAft>
                <a:spcPts val="0"/>
              </a:spcAft>
              <a:buNone/>
            </a:pPr>
            <a:r>
              <a:rPr lang="en-GB"/>
              <a:t> 	</a:t>
            </a:r>
            <a:r>
              <a:rPr b="1" i="1" lang="en-GB">
                <a:solidFill>
                  <a:srgbClr val="F3F3F3"/>
                </a:solidFill>
              </a:rPr>
              <a:t>V</a:t>
            </a:r>
            <a:r>
              <a:rPr b="1" baseline="-25000" i="1" lang="en-GB">
                <a:solidFill>
                  <a:srgbClr val="F3F3F3"/>
                </a:solidFill>
              </a:rPr>
              <a:t>П</a:t>
            </a:r>
            <a:r>
              <a:rPr b="1" i="1" lang="en-GB">
                <a:solidFill>
                  <a:srgbClr val="F3F3F3"/>
                </a:solidFill>
              </a:rPr>
              <a:t>(A) &gt; V</a:t>
            </a:r>
            <a:r>
              <a:rPr b="1" baseline="-25000" i="1" lang="en-GB">
                <a:solidFill>
                  <a:srgbClr val="F3F3F3"/>
                </a:solidFill>
              </a:rPr>
              <a:t>П</a:t>
            </a:r>
            <a:r>
              <a:rPr b="1" i="1" lang="en-GB">
                <a:solidFill>
                  <a:srgbClr val="F3F3F3"/>
                </a:solidFill>
              </a:rPr>
              <a:t>(</a:t>
            </a:r>
            <a:r>
              <a:rPr i="1" lang="en-GB">
                <a:solidFill>
                  <a:srgbClr val="F3F3F3"/>
                </a:solidFill>
              </a:rPr>
              <a:t>B</a:t>
            </a:r>
            <a:r>
              <a:rPr b="1" i="1" lang="en-GB">
                <a:solidFill>
                  <a:srgbClr val="F3F3F3"/>
                </a:solidFill>
              </a:rPr>
              <a:t>)</a:t>
            </a:r>
            <a:r>
              <a:rPr lang="en-GB"/>
              <a:t> </a:t>
            </a:r>
            <a:endParaRPr>
              <a:solidFill>
                <a:srgbClr val="FFFFFF"/>
              </a:solidFill>
            </a:endParaRPr>
          </a:p>
          <a:p>
            <a:pPr indent="457200" lvl="0" marL="0" rtl="0" algn="l">
              <a:spcBef>
                <a:spcPts val="0"/>
              </a:spcBef>
              <a:spcAft>
                <a:spcPts val="0"/>
              </a:spcAft>
              <a:buNone/>
            </a:pPr>
            <a:r>
              <a:t/>
            </a:r>
            <a:endParaRPr/>
          </a:p>
          <a:p>
            <a:pPr indent="0" lvl="0" marL="457200" rtl="0" algn="l">
              <a:lnSpc>
                <a:spcPct val="115000"/>
              </a:lnSpc>
              <a:spcBef>
                <a:spcPts val="0"/>
              </a:spcBef>
              <a:spcAft>
                <a:spcPts val="0"/>
              </a:spcAft>
              <a:buNone/>
            </a:pPr>
            <a:r>
              <a:t/>
            </a:r>
            <a:endParaRPr>
              <a:solidFill>
                <a:srgbClr val="FFFFFF"/>
              </a:solidFill>
            </a:endParaRPr>
          </a:p>
          <a:p>
            <a:pPr indent="-311150" lvl="0" marL="457200" rtl="0" algn="l">
              <a:lnSpc>
                <a:spcPct val="115000"/>
              </a:lnSpc>
              <a:spcBef>
                <a:spcPts val="0"/>
              </a:spcBef>
              <a:spcAft>
                <a:spcPts val="0"/>
              </a:spcAft>
              <a:buClr>
                <a:srgbClr val="FFFFFF"/>
              </a:buClr>
              <a:buSzPts val="1300"/>
              <a:buChar char="●"/>
            </a:pPr>
            <a:r>
              <a:t/>
            </a:r>
            <a:endParaRPr/>
          </a:p>
        </p:txBody>
      </p:sp>
      <p:pic>
        <p:nvPicPr>
          <p:cNvPr id="332" name="Google Shape;332;p31"/>
          <p:cNvPicPr preferRelativeResize="0"/>
          <p:nvPr/>
        </p:nvPicPr>
        <p:blipFill>
          <a:blip r:embed="rId3">
            <a:alphaModFix/>
          </a:blip>
          <a:stretch>
            <a:fillRect/>
          </a:stretch>
        </p:blipFill>
        <p:spPr>
          <a:xfrm>
            <a:off x="571800" y="2490700"/>
            <a:ext cx="2010050" cy="2499550"/>
          </a:xfrm>
          <a:prstGeom prst="rect">
            <a:avLst/>
          </a:prstGeom>
          <a:noFill/>
          <a:ln>
            <a:noFill/>
          </a:ln>
        </p:spPr>
      </p:pic>
      <p:pic>
        <p:nvPicPr>
          <p:cNvPr id="333" name="Google Shape;333;p31"/>
          <p:cNvPicPr preferRelativeResize="0"/>
          <p:nvPr/>
        </p:nvPicPr>
        <p:blipFill>
          <a:blip r:embed="rId4">
            <a:alphaModFix/>
          </a:blip>
          <a:stretch>
            <a:fillRect/>
          </a:stretch>
        </p:blipFill>
        <p:spPr>
          <a:xfrm>
            <a:off x="4429775" y="2490706"/>
            <a:ext cx="2010050" cy="2499545"/>
          </a:xfrm>
          <a:prstGeom prst="rect">
            <a:avLst/>
          </a:prstGeom>
          <a:noFill/>
          <a:ln>
            <a:noFill/>
          </a:ln>
        </p:spPr>
      </p:pic>
      <p:sp>
        <p:nvSpPr>
          <p:cNvPr id="334" name="Google Shape;334;p31"/>
          <p:cNvSpPr txBox="1"/>
          <p:nvPr/>
        </p:nvSpPr>
        <p:spPr>
          <a:xfrm>
            <a:off x="2879075" y="2814625"/>
            <a:ext cx="1550700" cy="9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GB">
                <a:solidFill>
                  <a:srgbClr val="FFFFFF"/>
                </a:solidFill>
                <a:latin typeface="Lato"/>
                <a:ea typeface="Lato"/>
                <a:cs typeface="Lato"/>
                <a:sym typeface="Lato"/>
              </a:rPr>
              <a:t>Policy - A</a:t>
            </a:r>
            <a:endParaRPr b="1" i="1">
              <a:solidFill>
                <a:srgbClr val="FFFFFF"/>
              </a:solidFill>
              <a:latin typeface="Lato"/>
              <a:ea typeface="Lato"/>
              <a:cs typeface="Lato"/>
              <a:sym typeface="Lato"/>
            </a:endParaRPr>
          </a:p>
          <a:p>
            <a:pPr indent="0" lvl="0" marL="0" rtl="0" algn="l">
              <a:spcBef>
                <a:spcPts val="0"/>
              </a:spcBef>
              <a:spcAft>
                <a:spcPts val="0"/>
              </a:spcAft>
              <a:buNone/>
            </a:pPr>
            <a:r>
              <a:t/>
            </a:r>
            <a:endParaRPr b="1" i="1">
              <a:solidFill>
                <a:srgbClr val="FFFFFF"/>
              </a:solidFill>
              <a:latin typeface="Lato"/>
              <a:ea typeface="Lato"/>
              <a:cs typeface="Lato"/>
              <a:sym typeface="Lato"/>
            </a:endParaRPr>
          </a:p>
          <a:p>
            <a:pPr indent="0" lvl="0" marL="0" rtl="0" algn="l">
              <a:spcBef>
                <a:spcPts val="0"/>
              </a:spcBef>
              <a:spcAft>
                <a:spcPts val="0"/>
              </a:spcAft>
              <a:buNone/>
            </a:pPr>
            <a:r>
              <a:rPr b="1" i="1" lang="en-GB">
                <a:solidFill>
                  <a:srgbClr val="FFFFFF"/>
                </a:solidFill>
                <a:latin typeface="Lato"/>
                <a:ea typeface="Lato"/>
                <a:cs typeface="Lato"/>
                <a:sym typeface="Lato"/>
              </a:rPr>
              <a:t>Cumulative Reward (</a:t>
            </a:r>
            <a:r>
              <a:rPr b="1" i="1" lang="en-GB" sz="1100"/>
              <a:t> </a:t>
            </a:r>
            <a:r>
              <a:rPr b="1" i="1" lang="en-GB" sz="1300">
                <a:solidFill>
                  <a:srgbClr val="F3F3F3"/>
                </a:solidFill>
                <a:latin typeface="Lato"/>
                <a:ea typeface="Lato"/>
                <a:cs typeface="Lato"/>
                <a:sym typeface="Lato"/>
              </a:rPr>
              <a:t>V</a:t>
            </a:r>
            <a:r>
              <a:rPr b="1" baseline="-25000" i="1" lang="en-GB" sz="1300">
                <a:solidFill>
                  <a:srgbClr val="F3F3F3"/>
                </a:solidFill>
                <a:latin typeface="Lato"/>
                <a:ea typeface="Lato"/>
                <a:cs typeface="Lato"/>
                <a:sym typeface="Lato"/>
              </a:rPr>
              <a:t>П</a:t>
            </a:r>
            <a:r>
              <a:rPr b="1" i="1" lang="en-GB" sz="1300">
                <a:solidFill>
                  <a:srgbClr val="F3F3F3"/>
                </a:solidFill>
                <a:latin typeface="Lato"/>
                <a:ea typeface="Lato"/>
                <a:cs typeface="Lato"/>
                <a:sym typeface="Lato"/>
              </a:rPr>
              <a:t>(A) </a:t>
            </a:r>
            <a:r>
              <a:rPr b="1" i="1" lang="en-GB">
                <a:solidFill>
                  <a:srgbClr val="FFFFFF"/>
                </a:solidFill>
                <a:latin typeface="Lato"/>
                <a:ea typeface="Lato"/>
                <a:cs typeface="Lato"/>
                <a:sym typeface="Lato"/>
              </a:rPr>
              <a:t>) - 430</a:t>
            </a:r>
            <a:endParaRPr b="1" i="1">
              <a:solidFill>
                <a:srgbClr val="FFFFFF"/>
              </a:solidFill>
              <a:latin typeface="Lato"/>
              <a:ea typeface="Lato"/>
              <a:cs typeface="Lato"/>
              <a:sym typeface="Lato"/>
            </a:endParaRPr>
          </a:p>
        </p:txBody>
      </p:sp>
      <p:sp>
        <p:nvSpPr>
          <p:cNvPr id="335" name="Google Shape;335;p31"/>
          <p:cNvSpPr txBox="1"/>
          <p:nvPr/>
        </p:nvSpPr>
        <p:spPr>
          <a:xfrm>
            <a:off x="6872825" y="2814625"/>
            <a:ext cx="1550700" cy="190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GB">
                <a:solidFill>
                  <a:srgbClr val="FFFFFF"/>
                </a:solidFill>
                <a:latin typeface="Lato"/>
                <a:ea typeface="Lato"/>
                <a:cs typeface="Lato"/>
                <a:sym typeface="Lato"/>
              </a:rPr>
              <a:t>Policy - B</a:t>
            </a:r>
            <a:endParaRPr b="1" i="1">
              <a:solidFill>
                <a:srgbClr val="FFFFFF"/>
              </a:solidFill>
              <a:latin typeface="Lato"/>
              <a:ea typeface="Lato"/>
              <a:cs typeface="Lato"/>
              <a:sym typeface="Lato"/>
            </a:endParaRPr>
          </a:p>
          <a:p>
            <a:pPr indent="0" lvl="0" marL="0" rtl="0" algn="l">
              <a:spcBef>
                <a:spcPts val="0"/>
              </a:spcBef>
              <a:spcAft>
                <a:spcPts val="0"/>
              </a:spcAft>
              <a:buNone/>
            </a:pPr>
            <a:r>
              <a:t/>
            </a:r>
            <a:endParaRPr b="1" i="1">
              <a:solidFill>
                <a:srgbClr val="FFFFFF"/>
              </a:solidFill>
              <a:latin typeface="Lato"/>
              <a:ea typeface="Lato"/>
              <a:cs typeface="Lato"/>
              <a:sym typeface="Lato"/>
            </a:endParaRPr>
          </a:p>
          <a:p>
            <a:pPr indent="0" lvl="0" marL="0" rtl="0" algn="l">
              <a:spcBef>
                <a:spcPts val="0"/>
              </a:spcBef>
              <a:spcAft>
                <a:spcPts val="0"/>
              </a:spcAft>
              <a:buNone/>
            </a:pPr>
            <a:r>
              <a:rPr b="1" i="1" lang="en-GB">
                <a:solidFill>
                  <a:srgbClr val="FFFFFF"/>
                </a:solidFill>
                <a:latin typeface="Lato"/>
                <a:ea typeface="Lato"/>
                <a:cs typeface="Lato"/>
                <a:sym typeface="Lato"/>
              </a:rPr>
              <a:t>Cumulative Reward (</a:t>
            </a:r>
            <a:r>
              <a:rPr b="1" i="1" lang="en-GB" sz="1100"/>
              <a:t> </a:t>
            </a:r>
            <a:r>
              <a:rPr b="1" i="1" lang="en-GB" sz="1300">
                <a:solidFill>
                  <a:srgbClr val="F3F3F3"/>
                </a:solidFill>
                <a:latin typeface="Lato"/>
                <a:ea typeface="Lato"/>
                <a:cs typeface="Lato"/>
                <a:sym typeface="Lato"/>
              </a:rPr>
              <a:t>V</a:t>
            </a:r>
            <a:r>
              <a:rPr b="1" baseline="-25000" i="1" lang="en-GB" sz="1300">
                <a:solidFill>
                  <a:srgbClr val="F3F3F3"/>
                </a:solidFill>
                <a:latin typeface="Lato"/>
                <a:ea typeface="Lato"/>
                <a:cs typeface="Lato"/>
                <a:sym typeface="Lato"/>
              </a:rPr>
              <a:t>П</a:t>
            </a:r>
            <a:r>
              <a:rPr b="1" i="1" lang="en-GB" sz="1300">
                <a:solidFill>
                  <a:srgbClr val="F3F3F3"/>
                </a:solidFill>
                <a:latin typeface="Lato"/>
                <a:ea typeface="Lato"/>
                <a:cs typeface="Lato"/>
                <a:sym typeface="Lato"/>
              </a:rPr>
              <a:t>(B) </a:t>
            </a:r>
            <a:r>
              <a:rPr b="1" i="1" lang="en-GB">
                <a:solidFill>
                  <a:srgbClr val="FFFFFF"/>
                </a:solidFill>
                <a:latin typeface="Lato"/>
                <a:ea typeface="Lato"/>
                <a:cs typeface="Lato"/>
                <a:sym typeface="Lato"/>
              </a:rPr>
              <a:t>) - 690</a:t>
            </a:r>
            <a:endParaRPr b="1" i="1">
              <a:solidFill>
                <a:srgbClr val="FFFFFF"/>
              </a:solidFill>
              <a:latin typeface="Lato"/>
              <a:ea typeface="Lato"/>
              <a:cs typeface="Lato"/>
              <a:sym typeface="Lato"/>
            </a:endParaRPr>
          </a:p>
          <a:p>
            <a:pPr indent="0" lvl="0" marL="0" rtl="0" algn="l">
              <a:spcBef>
                <a:spcPts val="0"/>
              </a:spcBef>
              <a:spcAft>
                <a:spcPts val="0"/>
              </a:spcAft>
              <a:buNone/>
            </a:pPr>
            <a:r>
              <a:t/>
            </a:r>
            <a:endParaRPr b="1" i="1">
              <a:solidFill>
                <a:srgbClr val="FFFFFF"/>
              </a:solidFill>
              <a:latin typeface="Lato"/>
              <a:ea typeface="Lato"/>
              <a:cs typeface="Lato"/>
              <a:sym typeface="Lato"/>
            </a:endParaRPr>
          </a:p>
          <a:p>
            <a:pPr indent="0" lvl="0" marL="0" rtl="0" algn="l">
              <a:spcBef>
                <a:spcPts val="0"/>
              </a:spcBef>
              <a:spcAft>
                <a:spcPts val="0"/>
              </a:spcAft>
              <a:buNone/>
            </a:pPr>
            <a:r>
              <a:rPr b="1" i="1" lang="en-GB">
                <a:solidFill>
                  <a:srgbClr val="FFFFFF"/>
                </a:solidFill>
                <a:latin typeface="Lato"/>
                <a:ea typeface="Lato"/>
                <a:cs typeface="Lato"/>
                <a:sym typeface="Lato"/>
              </a:rPr>
              <a:t>Policy - B is  the optimal policy</a:t>
            </a:r>
            <a:endParaRPr b="1" i="1">
              <a:solidFill>
                <a:srgbClr val="FFFFFF"/>
              </a:solidFill>
              <a:latin typeface="Lato"/>
              <a:ea typeface="Lato"/>
              <a:cs typeface="Lato"/>
              <a:sym typeface="Lato"/>
            </a:endParaRPr>
          </a:p>
          <a:p>
            <a:pPr indent="0" lvl="0" marL="0" rtl="0" algn="l">
              <a:spcBef>
                <a:spcPts val="0"/>
              </a:spcBef>
              <a:spcAft>
                <a:spcPts val="0"/>
              </a:spcAft>
              <a:buNone/>
            </a:pPr>
            <a:r>
              <a:t/>
            </a:r>
            <a:endParaRPr b="1" i="1">
              <a:solidFill>
                <a:srgbClr val="FFFFFF"/>
              </a:solidFill>
              <a:latin typeface="Lato"/>
              <a:ea typeface="Lato"/>
              <a:cs typeface="Lato"/>
              <a:sym typeface="Lato"/>
            </a:endParaRPr>
          </a:p>
          <a:p>
            <a:pPr indent="0" lvl="0" marL="0" rtl="0" algn="l">
              <a:spcBef>
                <a:spcPts val="0"/>
              </a:spcBef>
              <a:spcAft>
                <a:spcPts val="0"/>
              </a:spcAft>
              <a:buNone/>
            </a:pPr>
            <a:r>
              <a:t/>
            </a:r>
            <a:endParaRPr b="1" i="1">
              <a:solidFill>
                <a:srgbClr val="FFFFFF"/>
              </a:solidFill>
              <a:latin typeface="Lato"/>
              <a:ea typeface="Lato"/>
              <a:cs typeface="Lato"/>
              <a:sym typeface="Lato"/>
            </a:endParaRPr>
          </a:p>
          <a:p>
            <a:pPr indent="0" lvl="0" marL="0" rtl="0" algn="l">
              <a:spcBef>
                <a:spcPts val="0"/>
              </a:spcBef>
              <a:spcAft>
                <a:spcPts val="0"/>
              </a:spcAft>
              <a:buNone/>
            </a:pPr>
            <a:r>
              <a:t/>
            </a:r>
            <a:endParaRPr b="1" i="1">
              <a:solidFill>
                <a:srgbClr val="FFFFFF"/>
              </a:solidFill>
              <a:latin typeface="Lato"/>
              <a:ea typeface="Lato"/>
              <a:cs typeface="Lato"/>
              <a:sym typeface="Lato"/>
            </a:endParaRPr>
          </a:p>
        </p:txBody>
      </p:sp>
      <p:sp>
        <p:nvSpPr>
          <p:cNvPr id="336" name="Google Shape;336;p31"/>
          <p:cNvSpPr/>
          <p:nvPr/>
        </p:nvSpPr>
        <p:spPr>
          <a:xfrm>
            <a:off x="2225400" y="1880200"/>
            <a:ext cx="1120200" cy="427500"/>
          </a:xfrm>
          <a:prstGeom prst="rect">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1"/>
          <p:cNvSpPr/>
          <p:nvPr/>
        </p:nvSpPr>
        <p:spPr>
          <a:xfrm>
            <a:off x="6853075" y="4120375"/>
            <a:ext cx="1414800" cy="530700"/>
          </a:xfrm>
          <a:prstGeom prst="rect">
            <a:avLst/>
          </a:pr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32"/>
          <p:cNvSpPr txBox="1"/>
          <p:nvPr>
            <p:ph type="title"/>
          </p:nvPr>
        </p:nvSpPr>
        <p:spPr>
          <a:xfrm>
            <a:off x="823850" y="2053000"/>
            <a:ext cx="4587000" cy="1148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Bellman’s Equation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33"/>
          <p:cNvSpPr txBox="1"/>
          <p:nvPr>
            <p:ph type="title"/>
          </p:nvPr>
        </p:nvSpPr>
        <p:spPr>
          <a:xfrm>
            <a:off x="1349200" y="225750"/>
            <a:ext cx="7038900" cy="608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Use of Bellman’s Equations - Policy Iteration</a:t>
            </a:r>
            <a:endParaRPr/>
          </a:p>
        </p:txBody>
      </p:sp>
      <p:sp>
        <p:nvSpPr>
          <p:cNvPr id="348" name="Google Shape;348;p33"/>
          <p:cNvSpPr txBox="1"/>
          <p:nvPr>
            <p:ph idx="1" type="body"/>
          </p:nvPr>
        </p:nvSpPr>
        <p:spPr>
          <a:xfrm>
            <a:off x="1349200" y="765075"/>
            <a:ext cx="7038900" cy="42696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GB"/>
              <a:t>Policy Iteration is composed of iterating over and over through 2 processes : policy evaluation and policy improvement.</a:t>
            </a:r>
            <a:endParaRPr/>
          </a:p>
          <a:p>
            <a:pPr indent="-311150" lvl="0" marL="457200" rtl="0" algn="l">
              <a:lnSpc>
                <a:spcPct val="115000"/>
              </a:lnSpc>
              <a:spcBef>
                <a:spcPts val="0"/>
              </a:spcBef>
              <a:spcAft>
                <a:spcPts val="0"/>
              </a:spcAft>
              <a:buSzPts val="1300"/>
              <a:buChar char="●"/>
            </a:pPr>
            <a:r>
              <a:rPr lang="en-GB"/>
              <a:t>Policy evaluation requires iterative application of  Bellman expectation  formula using synchronous back-up,  for all states, updating value function.</a:t>
            </a:r>
            <a:endParaRPr/>
          </a:p>
          <a:p>
            <a:pPr indent="-311150" lvl="0" marL="457200" rtl="0" algn="l">
              <a:lnSpc>
                <a:spcPct val="115000"/>
              </a:lnSpc>
              <a:spcBef>
                <a:spcPts val="0"/>
              </a:spcBef>
              <a:spcAft>
                <a:spcPts val="0"/>
              </a:spcAft>
              <a:buSzPts val="1300"/>
              <a:buChar char="●"/>
            </a:pPr>
            <a:r>
              <a:rPr lang="en-GB"/>
              <a:t>Policy improvement can be done by acting greedily w.r.t action-value function.</a:t>
            </a:r>
            <a:endParaRPr/>
          </a:p>
          <a:p>
            <a:pPr indent="0" lvl="0" marL="457200" rtl="0" algn="l">
              <a:lnSpc>
                <a:spcPct val="115000"/>
              </a:lnSpc>
              <a:spcBef>
                <a:spcPts val="1600"/>
              </a:spcBef>
              <a:spcAft>
                <a:spcPts val="0"/>
              </a:spcAft>
              <a:buSzPts val="1300"/>
              <a:buNone/>
            </a:pPr>
            <a:r>
              <a:t/>
            </a:r>
            <a:endParaRPr/>
          </a:p>
          <a:p>
            <a:pPr indent="-311150" lvl="0" marL="457200" rtl="0" algn="l">
              <a:lnSpc>
                <a:spcPct val="115000"/>
              </a:lnSpc>
              <a:spcBef>
                <a:spcPts val="1600"/>
              </a:spcBef>
              <a:spcAft>
                <a:spcPts val="0"/>
              </a:spcAft>
              <a:buSzPts val="1300"/>
              <a:buChar char="●"/>
            </a:pPr>
            <a:r>
              <a:rPr lang="en-GB"/>
              <a:t>There would be a state where policy stops to improve any further.</a:t>
            </a:r>
            <a:endParaRPr baseline="-25000">
              <a:solidFill>
                <a:srgbClr val="FFFFFF"/>
              </a:solidFill>
            </a:endParaRPr>
          </a:p>
          <a:p>
            <a:pPr indent="0" lvl="0" marL="457200" rtl="0" algn="l">
              <a:lnSpc>
                <a:spcPct val="115000"/>
              </a:lnSpc>
              <a:spcBef>
                <a:spcPts val="1600"/>
              </a:spcBef>
              <a:spcAft>
                <a:spcPts val="0"/>
              </a:spcAft>
              <a:buSzPts val="1300"/>
              <a:buNone/>
            </a:pPr>
            <a:r>
              <a:t/>
            </a:r>
            <a:endParaRPr/>
          </a:p>
          <a:p>
            <a:pPr indent="-311150" lvl="0" marL="457200" rtl="0" algn="l">
              <a:lnSpc>
                <a:spcPct val="115000"/>
              </a:lnSpc>
              <a:spcBef>
                <a:spcPts val="1600"/>
              </a:spcBef>
              <a:spcAft>
                <a:spcPts val="0"/>
              </a:spcAft>
              <a:buSzPts val="1300"/>
              <a:buChar char="●"/>
            </a:pPr>
            <a:r>
              <a:rPr lang="en-GB"/>
              <a:t>In that case, Bellman’s equation has been satisfied, where </a:t>
            </a:r>
            <a:r>
              <a:rPr lang="en-GB">
                <a:solidFill>
                  <a:srgbClr val="FFFFFF"/>
                </a:solidFill>
              </a:rPr>
              <a:t>П is the optimal policy.</a:t>
            </a:r>
            <a:endParaRPr/>
          </a:p>
          <a:p>
            <a:pPr indent="0" lvl="0" marL="0" rtl="0" algn="l">
              <a:lnSpc>
                <a:spcPct val="115000"/>
              </a:lnSpc>
              <a:spcBef>
                <a:spcPts val="1600"/>
              </a:spcBef>
              <a:spcAft>
                <a:spcPts val="0"/>
              </a:spcAft>
              <a:buSzPts val="1300"/>
              <a:buNone/>
            </a:pPr>
            <a:r>
              <a:t/>
            </a:r>
            <a:endParaRPr/>
          </a:p>
          <a:p>
            <a:pPr indent="-311150" lvl="0" marL="457200" rtl="0" algn="l">
              <a:lnSpc>
                <a:spcPct val="115000"/>
              </a:lnSpc>
              <a:spcBef>
                <a:spcPts val="1600"/>
              </a:spcBef>
              <a:spcAft>
                <a:spcPts val="0"/>
              </a:spcAft>
              <a:buSzPts val="1300"/>
              <a:buChar char="●"/>
            </a:pPr>
            <a:r>
              <a:rPr lang="en-GB"/>
              <a:t>Policy iteration always converges to an optimal policy </a:t>
            </a:r>
            <a:r>
              <a:rPr lang="en-GB">
                <a:solidFill>
                  <a:srgbClr val="FFFFFF"/>
                </a:solidFill>
              </a:rPr>
              <a:t>π</a:t>
            </a:r>
            <a:r>
              <a:rPr baseline="-25000" lang="en-GB">
                <a:solidFill>
                  <a:srgbClr val="FFFFFF"/>
                </a:solidFill>
              </a:rPr>
              <a:t>∗</a:t>
            </a:r>
            <a:endParaRPr/>
          </a:p>
          <a:p>
            <a:pPr indent="-311150" lvl="0" marL="457200" rtl="0" algn="l">
              <a:lnSpc>
                <a:spcPct val="115000"/>
              </a:lnSpc>
              <a:spcBef>
                <a:spcPts val="0"/>
              </a:spcBef>
              <a:spcAft>
                <a:spcPts val="0"/>
              </a:spcAft>
              <a:buSzPts val="1300"/>
              <a:buChar char="●"/>
            </a:pPr>
            <a:r>
              <a:rPr lang="en-GB"/>
              <a:t>Value  iteration can be done using the same process but using Bellman’s optimality formula with synchronous backup for value updation.</a:t>
            </a:r>
            <a:endParaRPr baseline="-25000">
              <a:solidFill>
                <a:srgbClr val="FFFFFF"/>
              </a:solidFill>
            </a:endParaRPr>
          </a:p>
        </p:txBody>
      </p:sp>
      <p:pic>
        <p:nvPicPr>
          <p:cNvPr id="349" name="Google Shape;349;p33"/>
          <p:cNvPicPr preferRelativeResize="0"/>
          <p:nvPr/>
        </p:nvPicPr>
        <p:blipFill rotWithShape="1">
          <a:blip r:embed="rId3">
            <a:alphaModFix/>
          </a:blip>
          <a:srcRect b="0" l="0" r="0" t="0"/>
          <a:stretch/>
        </p:blipFill>
        <p:spPr>
          <a:xfrm>
            <a:off x="1853750" y="2081250"/>
            <a:ext cx="1809750" cy="400050"/>
          </a:xfrm>
          <a:prstGeom prst="rect">
            <a:avLst/>
          </a:prstGeom>
          <a:noFill/>
          <a:ln>
            <a:noFill/>
          </a:ln>
        </p:spPr>
      </p:pic>
      <p:pic>
        <p:nvPicPr>
          <p:cNvPr id="350" name="Google Shape;350;p33"/>
          <p:cNvPicPr preferRelativeResize="0"/>
          <p:nvPr/>
        </p:nvPicPr>
        <p:blipFill rotWithShape="1">
          <a:blip r:embed="rId4">
            <a:alphaModFix/>
          </a:blip>
          <a:srcRect b="11800" l="0" r="0" t="-11800"/>
          <a:stretch/>
        </p:blipFill>
        <p:spPr>
          <a:xfrm>
            <a:off x="1853750" y="2874775"/>
            <a:ext cx="3771900" cy="438150"/>
          </a:xfrm>
          <a:prstGeom prst="rect">
            <a:avLst/>
          </a:prstGeom>
          <a:noFill/>
          <a:ln>
            <a:noFill/>
          </a:ln>
        </p:spPr>
      </p:pic>
      <p:pic>
        <p:nvPicPr>
          <p:cNvPr id="351" name="Google Shape;351;p33"/>
          <p:cNvPicPr preferRelativeResize="0"/>
          <p:nvPr/>
        </p:nvPicPr>
        <p:blipFill rotWithShape="1">
          <a:blip r:embed="rId5">
            <a:alphaModFix/>
          </a:blip>
          <a:srcRect b="0" l="0" r="0" t="0"/>
          <a:stretch/>
        </p:blipFill>
        <p:spPr>
          <a:xfrm>
            <a:off x="1896600" y="3805613"/>
            <a:ext cx="1724025" cy="447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34"/>
          <p:cNvSpPr txBox="1"/>
          <p:nvPr>
            <p:ph type="title"/>
          </p:nvPr>
        </p:nvSpPr>
        <p:spPr>
          <a:xfrm>
            <a:off x="823850" y="2053000"/>
            <a:ext cx="4587000" cy="1148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The Markov Decision Process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35"/>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Markov Decision Process (MDP)</a:t>
            </a:r>
            <a:endParaRPr/>
          </a:p>
        </p:txBody>
      </p:sp>
      <p:sp>
        <p:nvSpPr>
          <p:cNvPr id="362" name="Google Shape;362;p35"/>
          <p:cNvSpPr txBox="1"/>
          <p:nvPr>
            <p:ph idx="1" type="body"/>
          </p:nvPr>
        </p:nvSpPr>
        <p:spPr>
          <a:xfrm>
            <a:off x="1362125" y="1116150"/>
            <a:ext cx="7038900" cy="37044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GB"/>
              <a:t>MDP can be defined as Markov Reward Process with decisions. All states in a MDP are Markov.</a:t>
            </a:r>
            <a:endParaRPr/>
          </a:p>
          <a:p>
            <a:pPr indent="-311150" lvl="0" marL="457200" rtl="0" algn="l">
              <a:lnSpc>
                <a:spcPct val="115000"/>
              </a:lnSpc>
              <a:spcBef>
                <a:spcPts val="0"/>
              </a:spcBef>
              <a:spcAft>
                <a:spcPts val="0"/>
              </a:spcAft>
              <a:buSzPts val="1300"/>
              <a:buChar char="●"/>
            </a:pPr>
            <a:r>
              <a:rPr lang="en-GB"/>
              <a:t>Mathematically, a MDP can be defined as Tuple of  (S, A,P, R, γ)</a:t>
            </a:r>
            <a:endParaRPr/>
          </a:p>
          <a:p>
            <a:pPr indent="-298450" lvl="1" marL="914400" rtl="0" algn="l">
              <a:lnSpc>
                <a:spcPct val="115000"/>
              </a:lnSpc>
              <a:spcBef>
                <a:spcPts val="0"/>
              </a:spcBef>
              <a:spcAft>
                <a:spcPts val="0"/>
              </a:spcAft>
              <a:buSzPts val="1100"/>
              <a:buChar char="○"/>
            </a:pPr>
            <a:r>
              <a:rPr lang="en-GB"/>
              <a:t>A : finite set of actions which defines where the agent ends up.</a:t>
            </a:r>
            <a:endParaRPr/>
          </a:p>
          <a:p>
            <a:pPr indent="-298450" lvl="1" marL="914400" rtl="0" algn="l">
              <a:lnSpc>
                <a:spcPct val="115000"/>
              </a:lnSpc>
              <a:spcBef>
                <a:spcPts val="0"/>
              </a:spcBef>
              <a:spcAft>
                <a:spcPts val="0"/>
              </a:spcAft>
              <a:buSzPts val="1100"/>
              <a:buChar char="○"/>
            </a:pPr>
            <a:r>
              <a:rPr lang="en-GB"/>
              <a:t>S : Set of states</a:t>
            </a:r>
            <a:endParaRPr/>
          </a:p>
          <a:p>
            <a:pPr indent="-298450" lvl="1" marL="914400" rtl="0" algn="l">
              <a:lnSpc>
                <a:spcPct val="115000"/>
              </a:lnSpc>
              <a:spcBef>
                <a:spcPts val="0"/>
              </a:spcBef>
              <a:spcAft>
                <a:spcPts val="0"/>
              </a:spcAft>
              <a:buSzPts val="1100"/>
              <a:buChar char="○"/>
            </a:pPr>
            <a:r>
              <a:rPr lang="en-GB"/>
              <a:t>P : state transition probability</a:t>
            </a:r>
            <a:endParaRPr/>
          </a:p>
          <a:p>
            <a:pPr indent="-298450" lvl="1" marL="914400" rtl="0" algn="l">
              <a:lnSpc>
                <a:spcPct val="115000"/>
              </a:lnSpc>
              <a:spcBef>
                <a:spcPts val="0"/>
              </a:spcBef>
              <a:spcAft>
                <a:spcPts val="0"/>
              </a:spcAft>
              <a:buSzPts val="1100"/>
              <a:buChar char="○"/>
            </a:pPr>
            <a:r>
              <a:rPr lang="en-GB"/>
              <a:t>R: Reward function, which may/maynot depend upon action</a:t>
            </a:r>
            <a:endParaRPr/>
          </a:p>
          <a:p>
            <a:pPr indent="-298450" lvl="1" marL="914400" rtl="0" algn="l">
              <a:lnSpc>
                <a:spcPct val="115000"/>
              </a:lnSpc>
              <a:spcBef>
                <a:spcPts val="0"/>
              </a:spcBef>
              <a:spcAft>
                <a:spcPts val="0"/>
              </a:spcAft>
              <a:buSzPts val="1100"/>
              <a:buChar char="○"/>
            </a:pPr>
            <a:r>
              <a:rPr lang="en-GB"/>
              <a:t>Γ: discount factor</a:t>
            </a:r>
            <a:endParaRPr/>
          </a:p>
          <a:p>
            <a:pPr indent="-311150" lvl="0" marL="457200" rtl="0" algn="l">
              <a:lnSpc>
                <a:spcPct val="115000"/>
              </a:lnSpc>
              <a:spcBef>
                <a:spcPts val="0"/>
              </a:spcBef>
              <a:spcAft>
                <a:spcPts val="0"/>
              </a:spcAft>
              <a:buSzPts val="1300"/>
              <a:buChar char="●"/>
            </a:pPr>
            <a:r>
              <a:rPr lang="en-GB"/>
              <a:t>End goal of an MDP is to choose best possible that would maximize the rewards.</a:t>
            </a:r>
            <a:endParaRPr/>
          </a:p>
          <a:p>
            <a:pPr indent="-311150" lvl="0" marL="457200" rtl="0" algn="l">
              <a:lnSpc>
                <a:spcPct val="115000"/>
              </a:lnSpc>
              <a:spcBef>
                <a:spcPts val="0"/>
              </a:spcBef>
              <a:spcAft>
                <a:spcPts val="0"/>
              </a:spcAft>
              <a:buSzPts val="1300"/>
              <a:buChar char="●"/>
            </a:pPr>
            <a:r>
              <a:rPr lang="en-GB"/>
              <a:t>Next slide explains a MDP process in detail. Here,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18"/>
          <p:cNvSpPr txBox="1"/>
          <p:nvPr/>
        </p:nvSpPr>
        <p:spPr>
          <a:xfrm>
            <a:off x="1460350" y="439400"/>
            <a:ext cx="3011100" cy="47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D9D9D9"/>
                </a:solidFill>
                <a:latin typeface="Montserrat"/>
                <a:ea typeface="Montserrat"/>
                <a:cs typeface="Montserrat"/>
                <a:sym typeface="Montserrat"/>
              </a:rPr>
              <a:t>Table of Contents</a:t>
            </a:r>
            <a:endParaRPr b="0" i="0" sz="1400" u="none" cap="none" strike="noStrike">
              <a:solidFill>
                <a:srgbClr val="D9D9D9"/>
              </a:solidFill>
              <a:latin typeface="Montserrat"/>
              <a:ea typeface="Montserrat"/>
              <a:cs typeface="Montserrat"/>
              <a:sym typeface="Montserrat"/>
            </a:endParaRPr>
          </a:p>
        </p:txBody>
      </p:sp>
      <p:sp>
        <p:nvSpPr>
          <p:cNvPr id="235" name="Google Shape;235;p18"/>
          <p:cNvSpPr txBox="1"/>
          <p:nvPr/>
        </p:nvSpPr>
        <p:spPr>
          <a:xfrm>
            <a:off x="1705900" y="885300"/>
            <a:ext cx="3708900" cy="37542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D9D9D9"/>
              </a:buClr>
              <a:buSzPts val="1400"/>
              <a:buFont typeface="Montserrat"/>
              <a:buChar char="●"/>
            </a:pPr>
            <a:r>
              <a:rPr b="0" i="0" lang="en-GB" sz="1400" u="none" cap="none" strike="noStrike">
                <a:solidFill>
                  <a:srgbClr val="D9D9D9"/>
                </a:solidFill>
                <a:latin typeface="Montserrat"/>
                <a:ea typeface="Montserrat"/>
                <a:cs typeface="Montserrat"/>
                <a:sym typeface="Montserrat"/>
              </a:rPr>
              <a:t>Target Audience</a:t>
            </a:r>
            <a:endParaRPr b="0" i="0" sz="1400" u="none" cap="none" strike="noStrike">
              <a:solidFill>
                <a:srgbClr val="D9D9D9"/>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D9D9D9"/>
              </a:buClr>
              <a:buSzPts val="1400"/>
              <a:buFont typeface="Montserrat"/>
              <a:buChar char="●"/>
            </a:pPr>
            <a:r>
              <a:rPr b="0" i="0" lang="en-GB" sz="1400" u="none" cap="none" strike="noStrike">
                <a:solidFill>
                  <a:srgbClr val="D9D9D9"/>
                </a:solidFill>
                <a:latin typeface="Montserrat"/>
                <a:ea typeface="Montserrat"/>
                <a:cs typeface="Montserrat"/>
                <a:sym typeface="Montserrat"/>
              </a:rPr>
              <a:t>Project Objective</a:t>
            </a:r>
            <a:endParaRPr b="0" i="0" sz="1400" u="none" cap="none" strike="noStrike">
              <a:solidFill>
                <a:srgbClr val="D9D9D9"/>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D9D9D9"/>
              </a:buClr>
              <a:buSzPts val="1400"/>
              <a:buFont typeface="Montserrat"/>
              <a:buChar char="●"/>
            </a:pPr>
            <a:r>
              <a:rPr b="0" i="0" lang="en-GB" sz="1400" u="none" cap="none" strike="noStrike">
                <a:solidFill>
                  <a:srgbClr val="D9D9D9"/>
                </a:solidFill>
                <a:latin typeface="Montserrat"/>
                <a:ea typeface="Montserrat"/>
                <a:cs typeface="Montserrat"/>
                <a:sym typeface="Montserrat"/>
              </a:rPr>
              <a:t>Introduction to Reinforcement Learning</a:t>
            </a:r>
            <a:endParaRPr b="0" i="0" sz="1400" u="none" cap="none" strike="noStrike">
              <a:solidFill>
                <a:srgbClr val="D9D9D9"/>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D9D9D9"/>
              </a:buClr>
              <a:buSzPts val="1400"/>
              <a:buFont typeface="Montserrat"/>
              <a:buChar char="●"/>
            </a:pPr>
            <a:r>
              <a:rPr b="0" i="0" lang="en-GB" sz="1400" u="none" cap="none" strike="noStrike">
                <a:solidFill>
                  <a:srgbClr val="D9D9D9"/>
                </a:solidFill>
                <a:latin typeface="Montserrat"/>
                <a:ea typeface="Montserrat"/>
                <a:cs typeface="Montserrat"/>
                <a:sym typeface="Montserrat"/>
              </a:rPr>
              <a:t>Features of Reinforcement Learning</a:t>
            </a:r>
            <a:endParaRPr b="0" i="0" sz="1400" u="none" cap="none" strike="noStrike">
              <a:solidFill>
                <a:srgbClr val="D9D9D9"/>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D9D9D9"/>
              </a:buClr>
              <a:buSzPts val="1400"/>
              <a:buFont typeface="Montserrat"/>
              <a:buChar char="●"/>
            </a:pPr>
            <a:r>
              <a:rPr b="0" i="0" lang="en-GB" sz="1400" u="none" cap="none" strike="noStrike">
                <a:solidFill>
                  <a:srgbClr val="D9D9D9"/>
                </a:solidFill>
                <a:latin typeface="Montserrat"/>
                <a:ea typeface="Montserrat"/>
                <a:cs typeface="Montserrat"/>
                <a:sym typeface="Montserrat"/>
              </a:rPr>
              <a:t>Components of a Reinforcement Learning Agent</a:t>
            </a:r>
            <a:endParaRPr b="0" i="0" sz="1400" u="none" cap="none" strike="noStrike">
              <a:solidFill>
                <a:srgbClr val="D9D9D9"/>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D9D9D9"/>
              </a:buClr>
              <a:buSzPts val="1400"/>
              <a:buFont typeface="Montserrat"/>
              <a:buChar char="●"/>
            </a:pPr>
            <a:r>
              <a:rPr b="0" i="0" lang="en-GB" sz="1400" u="none" cap="none" strike="noStrike">
                <a:solidFill>
                  <a:srgbClr val="D9D9D9"/>
                </a:solidFill>
                <a:latin typeface="Montserrat"/>
                <a:ea typeface="Montserrat"/>
                <a:cs typeface="Montserrat"/>
                <a:sym typeface="Montserrat"/>
              </a:rPr>
              <a:t>The Markov Decision Process</a:t>
            </a:r>
            <a:endParaRPr b="0" i="0" sz="1400" u="none" cap="none" strike="noStrike">
              <a:solidFill>
                <a:srgbClr val="D9D9D9"/>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D9D9D9"/>
              </a:buClr>
              <a:buSzPts val="1400"/>
              <a:buFont typeface="Montserrat"/>
              <a:buChar char="●"/>
            </a:pPr>
            <a:r>
              <a:rPr b="0" i="0" lang="en-GB" sz="1400" u="none" cap="none" strike="noStrike">
                <a:solidFill>
                  <a:srgbClr val="D9D9D9"/>
                </a:solidFill>
                <a:latin typeface="Montserrat"/>
                <a:ea typeface="Montserrat"/>
                <a:cs typeface="Montserrat"/>
                <a:sym typeface="Montserrat"/>
              </a:rPr>
              <a:t>Reinforcement Learning Terminologies</a:t>
            </a:r>
            <a:endParaRPr b="0" i="0" sz="1400" u="none" cap="none" strike="noStrike">
              <a:solidFill>
                <a:srgbClr val="D9D9D9"/>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D9D9D9"/>
              </a:buClr>
              <a:buSzPts val="1400"/>
              <a:buFont typeface="Montserrat"/>
              <a:buChar char="●"/>
            </a:pPr>
            <a:r>
              <a:rPr b="0" i="0" lang="en-GB" sz="1400" u="none" cap="none" strike="noStrike">
                <a:solidFill>
                  <a:srgbClr val="D9D9D9"/>
                </a:solidFill>
                <a:latin typeface="Montserrat"/>
                <a:ea typeface="Montserrat"/>
                <a:cs typeface="Montserrat"/>
                <a:sym typeface="Montserrat"/>
              </a:rPr>
              <a:t>Use Case Study</a:t>
            </a:r>
            <a:endParaRPr b="0" i="0" sz="1400" u="none" cap="none" strike="noStrike">
              <a:solidFill>
                <a:srgbClr val="D9D9D9"/>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D9D9D9"/>
              </a:buClr>
              <a:buSzPts val="1400"/>
              <a:buFont typeface="Montserrat"/>
              <a:buChar char="●"/>
            </a:pPr>
            <a:r>
              <a:rPr b="0" i="0" lang="en-GB" sz="1400" u="none" cap="none" strike="noStrike">
                <a:solidFill>
                  <a:srgbClr val="D9D9D9"/>
                </a:solidFill>
                <a:latin typeface="Montserrat"/>
                <a:ea typeface="Montserrat"/>
                <a:cs typeface="Montserrat"/>
                <a:sym typeface="Montserrat"/>
              </a:rPr>
              <a:t>Proposed Architecture - Credit Card ANomaly Detection using RL</a:t>
            </a:r>
            <a:endParaRPr b="0" i="0" sz="1400" u="none" cap="none" strike="noStrike">
              <a:solidFill>
                <a:srgbClr val="D9D9D9"/>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D9D9D9"/>
              </a:buClr>
              <a:buSzPts val="1400"/>
              <a:buFont typeface="Montserrat"/>
              <a:buChar char="●"/>
            </a:pPr>
            <a:r>
              <a:rPr b="0" i="0" lang="en-GB" sz="1400" u="none" cap="none" strike="noStrike">
                <a:solidFill>
                  <a:srgbClr val="D9D9D9"/>
                </a:solidFill>
                <a:latin typeface="Montserrat"/>
                <a:ea typeface="Montserrat"/>
                <a:cs typeface="Montserrat"/>
                <a:sym typeface="Montserrat"/>
              </a:rPr>
              <a:t>Literature Survey</a:t>
            </a:r>
            <a:endParaRPr b="0" i="0" sz="1400" u="none" cap="none" strike="noStrike">
              <a:solidFill>
                <a:srgbClr val="D9D9D9"/>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D9D9D9"/>
              </a:buClr>
              <a:buSzPts val="1400"/>
              <a:buFont typeface="Montserrat"/>
              <a:buChar char="●"/>
            </a:pPr>
            <a:r>
              <a:rPr b="0" i="0" lang="en-GB" sz="1400" u="none" cap="none" strike="noStrike">
                <a:solidFill>
                  <a:srgbClr val="D9D9D9"/>
                </a:solidFill>
                <a:latin typeface="Montserrat"/>
                <a:ea typeface="Montserrat"/>
                <a:cs typeface="Montserrat"/>
                <a:sym typeface="Montserrat"/>
              </a:rPr>
              <a:t>References</a:t>
            </a:r>
            <a:endParaRPr b="0" i="0" sz="1400" u="none" cap="none" strike="noStrike">
              <a:solidFill>
                <a:srgbClr val="D9D9D9"/>
              </a:solidFill>
              <a:latin typeface="Montserrat"/>
              <a:ea typeface="Montserrat"/>
              <a:cs typeface="Montserrat"/>
              <a:sym typeface="Montserrat"/>
            </a:endParaRPr>
          </a:p>
          <a:p>
            <a:pPr indent="-317500" lvl="0" marL="457200" marR="0" rtl="0" algn="l">
              <a:lnSpc>
                <a:spcPct val="100000"/>
              </a:lnSpc>
              <a:spcBef>
                <a:spcPts val="0"/>
              </a:spcBef>
              <a:spcAft>
                <a:spcPts val="0"/>
              </a:spcAft>
              <a:buClr>
                <a:srgbClr val="D9D9D9"/>
              </a:buClr>
              <a:buSzPts val="1400"/>
              <a:buFont typeface="Montserrat"/>
              <a:buChar char="●"/>
            </a:pPr>
            <a:r>
              <a:rPr b="0" i="0" lang="en-GB" sz="1400" u="none" cap="none" strike="noStrike">
                <a:solidFill>
                  <a:srgbClr val="D9D9D9"/>
                </a:solidFill>
                <a:latin typeface="Montserrat"/>
                <a:ea typeface="Montserrat"/>
                <a:cs typeface="Montserrat"/>
                <a:sym typeface="Montserrat"/>
              </a:rPr>
              <a:t>Speaker’s Bio</a:t>
            </a:r>
            <a:endParaRPr b="0" i="0" sz="1400" u="none" cap="none" strike="noStrike">
              <a:solidFill>
                <a:srgbClr val="D9D9D9"/>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36"/>
          <p:cNvSpPr txBox="1"/>
          <p:nvPr>
            <p:ph type="title"/>
          </p:nvPr>
        </p:nvSpPr>
        <p:spPr>
          <a:xfrm>
            <a:off x="1297500" y="122350"/>
            <a:ext cx="7038900" cy="64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Example - Markov Decision Process</a:t>
            </a:r>
            <a:endParaRPr/>
          </a:p>
        </p:txBody>
      </p:sp>
      <p:sp>
        <p:nvSpPr>
          <p:cNvPr id="368" name="Google Shape;368;p36"/>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t/>
            </a:r>
            <a:endParaRPr/>
          </a:p>
        </p:txBody>
      </p:sp>
      <p:pic>
        <p:nvPicPr>
          <p:cNvPr id="369" name="Google Shape;369;p36"/>
          <p:cNvPicPr preferRelativeResize="0"/>
          <p:nvPr/>
        </p:nvPicPr>
        <p:blipFill rotWithShape="1">
          <a:blip r:embed="rId3">
            <a:alphaModFix/>
          </a:blip>
          <a:srcRect b="0" l="0" r="0" t="0"/>
          <a:stretch/>
        </p:blipFill>
        <p:spPr>
          <a:xfrm>
            <a:off x="1297500" y="693875"/>
            <a:ext cx="6301450" cy="4324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37"/>
          <p:cNvSpPr txBox="1"/>
          <p:nvPr>
            <p:ph type="title"/>
          </p:nvPr>
        </p:nvSpPr>
        <p:spPr>
          <a:xfrm>
            <a:off x="1297500" y="1740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Temporal-Difference Reinforcement Learning</a:t>
            </a:r>
            <a:endParaRPr/>
          </a:p>
        </p:txBody>
      </p:sp>
      <p:sp>
        <p:nvSpPr>
          <p:cNvPr id="375" name="Google Shape;375;p37"/>
          <p:cNvSpPr txBox="1"/>
          <p:nvPr>
            <p:ph idx="1" type="body"/>
          </p:nvPr>
        </p:nvSpPr>
        <p:spPr>
          <a:xfrm>
            <a:off x="1297500" y="1166925"/>
            <a:ext cx="7632600" cy="34155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GB"/>
              <a:t>TD RL also learns from episodes of experience but it is different from Monte-Carlo approach because TD learns from partial episodes by bootstrapping.</a:t>
            </a:r>
            <a:endParaRPr/>
          </a:p>
          <a:p>
            <a:pPr indent="-311150" lvl="0" marL="457200" rtl="0" algn="l">
              <a:lnSpc>
                <a:spcPct val="115000"/>
              </a:lnSpc>
              <a:spcBef>
                <a:spcPts val="0"/>
              </a:spcBef>
              <a:spcAft>
                <a:spcPts val="0"/>
              </a:spcAft>
              <a:buSzPts val="1300"/>
              <a:buChar char="●"/>
            </a:pPr>
            <a:r>
              <a:rPr lang="en-GB"/>
              <a:t>Bootstrapping can be considered as guessing-work.</a:t>
            </a:r>
            <a:endParaRPr/>
          </a:p>
          <a:p>
            <a:pPr indent="-298450" lvl="1" marL="914400" rtl="0" algn="l">
              <a:lnSpc>
                <a:spcPct val="115000"/>
              </a:lnSpc>
              <a:spcBef>
                <a:spcPts val="0"/>
              </a:spcBef>
              <a:spcAft>
                <a:spcPts val="0"/>
              </a:spcAft>
              <a:buSzPts val="1100"/>
              <a:buChar char="○"/>
            </a:pPr>
            <a:r>
              <a:rPr lang="en-GB"/>
              <a:t>Imagine the agent is in state s1, the agent will then guess how much time will I take to go to a alternative particular state s2 and then make a guess again.</a:t>
            </a:r>
            <a:endParaRPr/>
          </a:p>
          <a:p>
            <a:pPr indent="-298450" lvl="1" marL="914400" rtl="0" algn="l">
              <a:lnSpc>
                <a:spcPct val="115000"/>
              </a:lnSpc>
              <a:spcBef>
                <a:spcPts val="0"/>
              </a:spcBef>
              <a:spcAft>
                <a:spcPts val="0"/>
              </a:spcAft>
              <a:buSzPts val="1100"/>
              <a:buChar char="○"/>
            </a:pPr>
            <a:r>
              <a:rPr lang="en-GB"/>
              <a:t>After the second guess, the agent updates the previous guess.  </a:t>
            </a:r>
            <a:endParaRPr/>
          </a:p>
          <a:p>
            <a:pPr indent="-311150" lvl="0" marL="457200" rtl="0" algn="l">
              <a:lnSpc>
                <a:spcPct val="115000"/>
              </a:lnSpc>
              <a:spcBef>
                <a:spcPts val="0"/>
              </a:spcBef>
              <a:spcAft>
                <a:spcPts val="0"/>
              </a:spcAft>
              <a:buSzPts val="1300"/>
              <a:buChar char="●"/>
            </a:pPr>
            <a:r>
              <a:rPr lang="en-GB"/>
              <a:t>TD updates the value function by moving towards the </a:t>
            </a:r>
            <a:r>
              <a:rPr b="1" lang="en-GB"/>
              <a:t>estimated return.</a:t>
            </a:r>
            <a:endParaRPr b="1"/>
          </a:p>
          <a:p>
            <a:pPr indent="0" lvl="0" marL="457200" rtl="0" algn="l">
              <a:lnSpc>
                <a:spcPct val="115000"/>
              </a:lnSpc>
              <a:spcBef>
                <a:spcPts val="1600"/>
              </a:spcBef>
              <a:spcAft>
                <a:spcPts val="0"/>
              </a:spcAft>
              <a:buSzPts val="1300"/>
              <a:buNone/>
            </a:pPr>
            <a:r>
              <a:t/>
            </a:r>
            <a:endParaRPr b="1"/>
          </a:p>
          <a:p>
            <a:pPr indent="-311150" lvl="0" marL="457200" rtl="0" algn="l">
              <a:lnSpc>
                <a:spcPct val="115000"/>
              </a:lnSpc>
              <a:spcBef>
                <a:spcPts val="1600"/>
              </a:spcBef>
              <a:spcAft>
                <a:spcPts val="0"/>
              </a:spcAft>
              <a:buSzPts val="1300"/>
              <a:buChar char="●"/>
            </a:pPr>
            <a:r>
              <a:rPr lang="en-GB"/>
              <a:t>TD  can learn online after every step, since it doesn’t have to wait for an episode to complete.</a:t>
            </a:r>
            <a:endParaRPr/>
          </a:p>
          <a:p>
            <a:pPr indent="-311150" lvl="0" marL="457200" rtl="0" algn="l">
              <a:lnSpc>
                <a:spcPct val="115000"/>
              </a:lnSpc>
              <a:spcBef>
                <a:spcPts val="0"/>
              </a:spcBef>
              <a:spcAft>
                <a:spcPts val="0"/>
              </a:spcAft>
              <a:buSzPts val="1300"/>
              <a:buChar char="●"/>
            </a:pPr>
            <a:r>
              <a:rPr lang="en-GB"/>
              <a:t>TD can learn from incomplete sequences.</a:t>
            </a:r>
            <a:endParaRPr/>
          </a:p>
          <a:p>
            <a:pPr indent="-311150" lvl="0" marL="457200" rtl="0" algn="l">
              <a:lnSpc>
                <a:spcPct val="115000"/>
              </a:lnSpc>
              <a:spcBef>
                <a:spcPts val="0"/>
              </a:spcBef>
              <a:spcAft>
                <a:spcPts val="0"/>
              </a:spcAft>
              <a:buSzPts val="1300"/>
              <a:buChar char="●"/>
            </a:pPr>
            <a:r>
              <a:rPr lang="en-GB"/>
              <a:t>TD works in non-terminating environments.</a:t>
            </a:r>
            <a:endParaRPr/>
          </a:p>
          <a:p>
            <a:pPr indent="-311150" lvl="0" marL="457200" rtl="0" algn="l">
              <a:lnSpc>
                <a:spcPct val="115000"/>
              </a:lnSpc>
              <a:spcBef>
                <a:spcPts val="0"/>
              </a:spcBef>
              <a:spcAft>
                <a:spcPts val="0"/>
              </a:spcAft>
              <a:buSzPts val="1300"/>
              <a:buChar char="●"/>
            </a:pPr>
            <a:r>
              <a:rPr lang="en-GB"/>
              <a:t>TD is a better approach than MC and has low variance.</a:t>
            </a:r>
            <a:endParaRPr/>
          </a:p>
        </p:txBody>
      </p:sp>
      <p:pic>
        <p:nvPicPr>
          <p:cNvPr id="376" name="Google Shape;376;p37"/>
          <p:cNvPicPr preferRelativeResize="0"/>
          <p:nvPr/>
        </p:nvPicPr>
        <p:blipFill rotWithShape="1">
          <a:blip r:embed="rId3">
            <a:alphaModFix/>
          </a:blip>
          <a:srcRect b="0" l="0" r="0" t="0"/>
          <a:stretch/>
        </p:blipFill>
        <p:spPr>
          <a:xfrm>
            <a:off x="1904488" y="2856050"/>
            <a:ext cx="3990975" cy="381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38"/>
          <p:cNvSpPr txBox="1"/>
          <p:nvPr>
            <p:ph type="title"/>
          </p:nvPr>
        </p:nvSpPr>
        <p:spPr>
          <a:xfrm>
            <a:off x="1245800" y="277450"/>
            <a:ext cx="7038900" cy="562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On-Policy Learning</a:t>
            </a:r>
            <a:endParaRPr/>
          </a:p>
        </p:txBody>
      </p:sp>
      <p:sp>
        <p:nvSpPr>
          <p:cNvPr id="382" name="Google Shape;382;p38"/>
          <p:cNvSpPr txBox="1"/>
          <p:nvPr>
            <p:ph idx="1" type="body"/>
          </p:nvPr>
        </p:nvSpPr>
        <p:spPr>
          <a:xfrm>
            <a:off x="1245800" y="1033825"/>
            <a:ext cx="7593900" cy="38253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GB"/>
              <a:t>On-policy learning is to learn about a policy π from the experience that has been collected following the policy  π.</a:t>
            </a:r>
            <a:endParaRPr/>
          </a:p>
          <a:p>
            <a:pPr indent="-311150" lvl="0" marL="457200" rtl="0" algn="l">
              <a:lnSpc>
                <a:spcPct val="115000"/>
              </a:lnSpc>
              <a:spcBef>
                <a:spcPts val="0"/>
              </a:spcBef>
              <a:spcAft>
                <a:spcPts val="0"/>
              </a:spcAft>
              <a:buSzPts val="1300"/>
              <a:buChar char="●"/>
            </a:pPr>
            <a:r>
              <a:rPr lang="en-GB"/>
              <a:t>The agent cannot follow any other policy to explore data other than π.</a:t>
            </a:r>
            <a:endParaRPr/>
          </a:p>
          <a:p>
            <a:pPr indent="-311150" lvl="0" marL="457200" rtl="0" algn="l">
              <a:lnSpc>
                <a:spcPct val="115000"/>
              </a:lnSpc>
              <a:spcBef>
                <a:spcPts val="0"/>
              </a:spcBef>
              <a:spcAft>
                <a:spcPts val="0"/>
              </a:spcAft>
              <a:buSzPts val="1300"/>
              <a:buChar char="●"/>
            </a:pPr>
            <a:r>
              <a:rPr lang="en-GB"/>
              <a:t>For ex. SARSA (state-action-reward-state-action) is an on-policy learning algorithm that estimates the value of policy that is being followed by the agent.</a:t>
            </a:r>
            <a:endParaRPr/>
          </a:p>
          <a:p>
            <a:pPr indent="-311150" lvl="0" marL="457200" rtl="0" algn="l">
              <a:lnSpc>
                <a:spcPct val="115000"/>
              </a:lnSpc>
              <a:spcBef>
                <a:spcPts val="0"/>
              </a:spcBef>
              <a:spcAft>
                <a:spcPts val="0"/>
              </a:spcAft>
              <a:buSzPts val="1300"/>
              <a:buChar char="●"/>
            </a:pPr>
            <a:r>
              <a:rPr lang="en-GB"/>
              <a:t>On-policy learning utilizes the greedy-policy improvement which is model-free.</a:t>
            </a:r>
            <a:endParaRPr/>
          </a:p>
          <a:p>
            <a:pPr indent="0" lvl="0" marL="457200" rtl="0" algn="l">
              <a:lnSpc>
                <a:spcPct val="115000"/>
              </a:lnSpc>
              <a:spcBef>
                <a:spcPts val="1600"/>
              </a:spcBef>
              <a:spcAft>
                <a:spcPts val="0"/>
              </a:spcAft>
              <a:buSzPts val="1300"/>
              <a:buNone/>
            </a:pPr>
            <a:r>
              <a:t/>
            </a:r>
            <a:endParaRPr/>
          </a:p>
          <a:p>
            <a:pPr indent="0" lvl="0" marL="457200" rtl="0" algn="l">
              <a:lnSpc>
                <a:spcPct val="115000"/>
              </a:lnSpc>
              <a:spcBef>
                <a:spcPts val="1600"/>
              </a:spcBef>
              <a:spcAft>
                <a:spcPts val="0"/>
              </a:spcAft>
              <a:buSzPts val="1300"/>
              <a:buNone/>
            </a:pPr>
            <a:r>
              <a:t/>
            </a:r>
            <a:endParaRPr/>
          </a:p>
          <a:p>
            <a:pPr indent="-311150" lvl="0" marL="457200" rtl="0" algn="l">
              <a:lnSpc>
                <a:spcPct val="115000"/>
              </a:lnSpc>
              <a:spcBef>
                <a:spcPts val="1600"/>
              </a:spcBef>
              <a:spcAft>
                <a:spcPts val="0"/>
              </a:spcAft>
              <a:buSzPts val="1300"/>
              <a:buChar char="●"/>
            </a:pPr>
            <a:r>
              <a:rPr lang="en-GB"/>
              <a:t>Until the current policy reaches the optimal policy value, the agent utilizes the policy iteration method to bring current policy (π) closer to optimal policy (π*).</a:t>
            </a:r>
            <a:endParaRPr/>
          </a:p>
        </p:txBody>
      </p:sp>
      <p:pic>
        <p:nvPicPr>
          <p:cNvPr id="383" name="Google Shape;383;p38"/>
          <p:cNvPicPr preferRelativeResize="0"/>
          <p:nvPr/>
        </p:nvPicPr>
        <p:blipFill rotWithShape="1">
          <a:blip r:embed="rId3">
            <a:alphaModFix/>
          </a:blip>
          <a:srcRect b="0" l="0" r="0" t="0"/>
          <a:stretch/>
        </p:blipFill>
        <p:spPr>
          <a:xfrm>
            <a:off x="1888338" y="2712475"/>
            <a:ext cx="2524125" cy="571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39"/>
          <p:cNvSpPr txBox="1"/>
          <p:nvPr>
            <p:ph type="title"/>
          </p:nvPr>
        </p:nvSpPr>
        <p:spPr>
          <a:xfrm>
            <a:off x="1297500" y="380825"/>
            <a:ext cx="7038900" cy="61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Off-Policy Learning</a:t>
            </a:r>
            <a:endParaRPr/>
          </a:p>
        </p:txBody>
      </p:sp>
      <p:sp>
        <p:nvSpPr>
          <p:cNvPr id="389" name="Google Shape;389;p39"/>
          <p:cNvSpPr txBox="1"/>
          <p:nvPr>
            <p:ph idx="1" type="body"/>
          </p:nvPr>
        </p:nvSpPr>
        <p:spPr>
          <a:xfrm>
            <a:off x="1297500" y="1192775"/>
            <a:ext cx="7645500" cy="32916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GB"/>
              <a:t>Till now the agent was learning about the behavioral policy that is  being followed.</a:t>
            </a:r>
            <a:endParaRPr/>
          </a:p>
          <a:p>
            <a:pPr indent="-311150" lvl="0" marL="457200" rtl="0" algn="l">
              <a:lnSpc>
                <a:spcPct val="115000"/>
              </a:lnSpc>
              <a:spcBef>
                <a:spcPts val="0"/>
              </a:spcBef>
              <a:spcAft>
                <a:spcPts val="0"/>
              </a:spcAft>
              <a:buSzPts val="1300"/>
              <a:buChar char="●"/>
            </a:pPr>
            <a:r>
              <a:rPr lang="en-GB"/>
              <a:t>Off-policy learning implies that we evaluate an alternative target policy to compute state or action value function, but agent’s behaviour won’t depend on target policy.</a:t>
            </a:r>
            <a:endParaRPr/>
          </a:p>
          <a:p>
            <a:pPr indent="-311150" lvl="0" marL="457200" rtl="0" algn="l">
              <a:lnSpc>
                <a:spcPct val="115000"/>
              </a:lnSpc>
              <a:spcBef>
                <a:spcPts val="0"/>
              </a:spcBef>
              <a:spcAft>
                <a:spcPts val="0"/>
              </a:spcAft>
              <a:buSzPts val="1300"/>
              <a:buChar char="●"/>
            </a:pPr>
            <a:r>
              <a:rPr lang="en-GB"/>
              <a:t>Consider an example below -</a:t>
            </a:r>
            <a:endParaRPr/>
          </a:p>
          <a:p>
            <a:pPr indent="-298450" lvl="1" marL="914400" rtl="0" algn="l">
              <a:lnSpc>
                <a:spcPct val="115000"/>
              </a:lnSpc>
              <a:spcBef>
                <a:spcPts val="0"/>
              </a:spcBef>
              <a:spcAft>
                <a:spcPts val="0"/>
              </a:spcAft>
              <a:buSzPts val="1100"/>
              <a:buChar char="○"/>
            </a:pPr>
            <a:r>
              <a:rPr lang="en-GB"/>
              <a:t>Agent observes a human is doing some action to travel from one state to another : behavioral policy.</a:t>
            </a:r>
            <a:endParaRPr/>
          </a:p>
          <a:p>
            <a:pPr indent="-298450" lvl="1" marL="914400" rtl="0" algn="l">
              <a:lnSpc>
                <a:spcPct val="115000"/>
              </a:lnSpc>
              <a:spcBef>
                <a:spcPts val="0"/>
              </a:spcBef>
              <a:spcAft>
                <a:spcPts val="0"/>
              </a:spcAft>
              <a:buSzPts val="1100"/>
              <a:buChar char="○"/>
            </a:pPr>
            <a:r>
              <a:rPr lang="en-GB"/>
              <a:t>Agent also observes an alternative policy that how human is travelling from one state to another: target policy</a:t>
            </a:r>
            <a:endParaRPr/>
          </a:p>
          <a:p>
            <a:pPr indent="-298450" lvl="1" marL="914400" rtl="0" algn="l">
              <a:lnSpc>
                <a:spcPct val="115000"/>
              </a:lnSpc>
              <a:spcBef>
                <a:spcPts val="0"/>
              </a:spcBef>
              <a:spcAft>
                <a:spcPts val="0"/>
              </a:spcAft>
              <a:buSzPts val="1100"/>
              <a:buChar char="○"/>
            </a:pPr>
            <a:r>
              <a:rPr lang="en-GB"/>
              <a:t>Based on target policy, the agent would suggest the human, what action he could have done better, inorder to reach the next state faster. </a:t>
            </a:r>
            <a:endParaRPr/>
          </a:p>
          <a:p>
            <a:pPr indent="-311150" lvl="0" marL="457200" rtl="0" algn="l">
              <a:lnSpc>
                <a:spcPct val="115000"/>
              </a:lnSpc>
              <a:spcBef>
                <a:spcPts val="0"/>
              </a:spcBef>
              <a:spcAft>
                <a:spcPts val="0"/>
              </a:spcAft>
              <a:buSzPts val="1300"/>
              <a:buChar char="●"/>
            </a:pPr>
            <a:r>
              <a:rPr lang="en-GB"/>
              <a:t>Why is off-policy learning important?</a:t>
            </a:r>
            <a:endParaRPr/>
          </a:p>
          <a:p>
            <a:pPr indent="-298450" lvl="1" marL="914400" rtl="0" algn="l">
              <a:lnSpc>
                <a:spcPct val="115000"/>
              </a:lnSpc>
              <a:spcBef>
                <a:spcPts val="0"/>
              </a:spcBef>
              <a:spcAft>
                <a:spcPts val="0"/>
              </a:spcAft>
              <a:buSzPts val="1100"/>
              <a:buChar char="○"/>
            </a:pPr>
            <a:r>
              <a:rPr lang="en-GB"/>
              <a:t>Experience-replay from old policies</a:t>
            </a:r>
            <a:endParaRPr/>
          </a:p>
          <a:p>
            <a:pPr indent="-298450" lvl="1" marL="914400" rtl="0" algn="l">
              <a:lnSpc>
                <a:spcPct val="115000"/>
              </a:lnSpc>
              <a:spcBef>
                <a:spcPts val="0"/>
              </a:spcBef>
              <a:spcAft>
                <a:spcPts val="0"/>
              </a:spcAft>
              <a:buSzPts val="1100"/>
              <a:buChar char="○"/>
            </a:pPr>
            <a:r>
              <a:rPr lang="en-GB"/>
              <a:t>Learn about optimal policy by exploring various other policies.</a:t>
            </a:r>
            <a:endParaRPr/>
          </a:p>
          <a:p>
            <a:pPr indent="-298450" lvl="1" marL="914400" rtl="0" algn="l">
              <a:lnSpc>
                <a:spcPct val="115000"/>
              </a:lnSpc>
              <a:spcBef>
                <a:spcPts val="0"/>
              </a:spcBef>
              <a:spcAft>
                <a:spcPts val="0"/>
              </a:spcAft>
              <a:buSzPts val="1100"/>
              <a:buChar char="○"/>
            </a:pPr>
            <a:r>
              <a:rPr lang="en-GB"/>
              <a:t>Learn about many policies by following just one policy.</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40"/>
          <p:cNvSpPr txBox="1"/>
          <p:nvPr>
            <p:ph type="title"/>
          </p:nvPr>
        </p:nvSpPr>
        <p:spPr>
          <a:xfrm>
            <a:off x="1297500" y="161125"/>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Off-Policy Learning Example : Q-Learning</a:t>
            </a:r>
            <a:endParaRPr/>
          </a:p>
        </p:txBody>
      </p:sp>
      <p:sp>
        <p:nvSpPr>
          <p:cNvPr id="395" name="Google Shape;395;p40"/>
          <p:cNvSpPr txBox="1"/>
          <p:nvPr>
            <p:ph idx="1" type="body"/>
          </p:nvPr>
        </p:nvSpPr>
        <p:spPr>
          <a:xfrm>
            <a:off x="1297500" y="934300"/>
            <a:ext cx="7038900" cy="40746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GB"/>
              <a:t>In Q-Learning, the Q-values helps the agent to optimize the action-value function that does not require sampling of experiences.</a:t>
            </a:r>
            <a:endParaRPr/>
          </a:p>
          <a:p>
            <a:pPr indent="-311150" lvl="0" marL="457200" rtl="0" algn="l">
              <a:lnSpc>
                <a:spcPct val="115000"/>
              </a:lnSpc>
              <a:spcBef>
                <a:spcPts val="0"/>
              </a:spcBef>
              <a:spcAft>
                <a:spcPts val="0"/>
              </a:spcAft>
              <a:buSzPts val="1300"/>
              <a:buChar char="●"/>
            </a:pPr>
            <a:r>
              <a:rPr lang="en-GB"/>
              <a:t>Next action is chosen based on behavioural  policy.</a:t>
            </a:r>
            <a:endParaRPr/>
          </a:p>
          <a:p>
            <a:pPr indent="-311150" lvl="0" marL="457200" rtl="0" algn="l">
              <a:lnSpc>
                <a:spcPct val="115000"/>
              </a:lnSpc>
              <a:spcBef>
                <a:spcPts val="0"/>
              </a:spcBef>
              <a:spcAft>
                <a:spcPts val="0"/>
              </a:spcAft>
              <a:buSzPts val="1300"/>
              <a:buChar char="●"/>
            </a:pPr>
            <a:r>
              <a:rPr lang="en-GB"/>
              <a:t>But the alternative successor action is considered and then action-value function gets updated in the direction of alternative action.</a:t>
            </a:r>
            <a:endParaRPr/>
          </a:p>
          <a:p>
            <a:pPr indent="0" lvl="0" marL="457200" rtl="0" algn="l">
              <a:lnSpc>
                <a:spcPct val="115000"/>
              </a:lnSpc>
              <a:spcBef>
                <a:spcPts val="1600"/>
              </a:spcBef>
              <a:spcAft>
                <a:spcPts val="0"/>
              </a:spcAft>
              <a:buSzPts val="1300"/>
              <a:buNone/>
            </a:pPr>
            <a:r>
              <a:t/>
            </a:r>
            <a:endParaRPr/>
          </a:p>
          <a:p>
            <a:pPr indent="-311150" lvl="0" marL="457200" rtl="0" algn="l">
              <a:lnSpc>
                <a:spcPct val="115000"/>
              </a:lnSpc>
              <a:spcBef>
                <a:spcPts val="1600"/>
              </a:spcBef>
              <a:spcAft>
                <a:spcPts val="0"/>
              </a:spcAft>
              <a:buSzPts val="1300"/>
              <a:buChar char="●"/>
            </a:pPr>
            <a:r>
              <a:rPr lang="en-GB"/>
              <a:t>After action-value function updation, we improve both target and behavioural policies.</a:t>
            </a:r>
            <a:endParaRPr/>
          </a:p>
          <a:p>
            <a:pPr indent="-311150" lvl="0" marL="457200" rtl="0" algn="l">
              <a:lnSpc>
                <a:spcPct val="115000"/>
              </a:lnSpc>
              <a:spcBef>
                <a:spcPts val="0"/>
              </a:spcBef>
              <a:spcAft>
                <a:spcPts val="0"/>
              </a:spcAft>
              <a:buSzPts val="1300"/>
              <a:buChar char="●"/>
            </a:pPr>
            <a:r>
              <a:rPr lang="en-GB"/>
              <a:t>Target policy π is improved by greedy approach  w.r.t Q(s, a) :</a:t>
            </a:r>
            <a:endParaRPr/>
          </a:p>
          <a:p>
            <a:pPr indent="0" lvl="0" marL="914400" rtl="0" algn="l">
              <a:lnSpc>
                <a:spcPct val="115000"/>
              </a:lnSpc>
              <a:spcBef>
                <a:spcPts val="1600"/>
              </a:spcBef>
              <a:spcAft>
                <a:spcPts val="0"/>
              </a:spcAft>
              <a:buSzPts val="1300"/>
              <a:buNone/>
            </a:pPr>
            <a:r>
              <a:t/>
            </a:r>
            <a:endParaRPr/>
          </a:p>
          <a:p>
            <a:pPr indent="-311150" lvl="0" marL="457200" rtl="0" algn="l">
              <a:lnSpc>
                <a:spcPct val="115000"/>
              </a:lnSpc>
              <a:spcBef>
                <a:spcPts val="1600"/>
              </a:spcBef>
              <a:spcAft>
                <a:spcPts val="0"/>
              </a:spcAft>
              <a:buSzPts val="1300"/>
              <a:buChar char="●"/>
            </a:pPr>
            <a:r>
              <a:rPr lang="en-GB"/>
              <a:t>Behavioural policy µ  is improved by  </a:t>
            </a:r>
            <a:r>
              <a:rPr lang="en-GB">
                <a:solidFill>
                  <a:srgbClr val="FFFFFF"/>
                </a:solidFill>
              </a:rPr>
              <a:t>Ɛ</a:t>
            </a:r>
            <a:r>
              <a:rPr lang="en-GB"/>
              <a:t>-greedy approach w.r.t Q(s,a) </a:t>
            </a:r>
            <a:endParaRPr/>
          </a:p>
          <a:p>
            <a:pPr indent="-311150" lvl="0" marL="457200" rtl="0" algn="l">
              <a:lnSpc>
                <a:spcPct val="115000"/>
              </a:lnSpc>
              <a:spcBef>
                <a:spcPts val="0"/>
              </a:spcBef>
              <a:spcAft>
                <a:spcPts val="0"/>
              </a:spcAft>
              <a:buSzPts val="1300"/>
              <a:buChar char="●"/>
            </a:pPr>
            <a:r>
              <a:rPr lang="en-GB"/>
              <a:t>Hence Q-Learning’s target simplifies to:</a:t>
            </a:r>
            <a:endParaRPr/>
          </a:p>
          <a:p>
            <a:pPr indent="0" lvl="0" marL="1371600" rtl="0" algn="l">
              <a:lnSpc>
                <a:spcPct val="115000"/>
              </a:lnSpc>
              <a:spcBef>
                <a:spcPts val="1600"/>
              </a:spcBef>
              <a:spcAft>
                <a:spcPts val="0"/>
              </a:spcAft>
              <a:buSzPts val="1300"/>
              <a:buNone/>
            </a:pPr>
            <a:r>
              <a:t/>
            </a:r>
            <a:endParaRPr/>
          </a:p>
          <a:p>
            <a:pPr indent="0" lvl="0" marL="1371600" rtl="0" algn="l">
              <a:lnSpc>
                <a:spcPct val="115000"/>
              </a:lnSpc>
              <a:spcBef>
                <a:spcPts val="1600"/>
              </a:spcBef>
              <a:spcAft>
                <a:spcPts val="1600"/>
              </a:spcAft>
              <a:buSzPts val="1300"/>
              <a:buNone/>
            </a:pPr>
            <a:r>
              <a:t/>
            </a:r>
            <a:endParaRPr/>
          </a:p>
        </p:txBody>
      </p:sp>
      <p:pic>
        <p:nvPicPr>
          <p:cNvPr id="396" name="Google Shape;396;p40"/>
          <p:cNvPicPr preferRelativeResize="0"/>
          <p:nvPr/>
        </p:nvPicPr>
        <p:blipFill rotWithShape="1">
          <a:blip r:embed="rId3">
            <a:alphaModFix/>
          </a:blip>
          <a:srcRect b="0" l="0" r="0" t="0"/>
          <a:stretch/>
        </p:blipFill>
        <p:spPr>
          <a:xfrm>
            <a:off x="1785938" y="2240325"/>
            <a:ext cx="5572125" cy="533400"/>
          </a:xfrm>
          <a:prstGeom prst="rect">
            <a:avLst/>
          </a:prstGeom>
          <a:noFill/>
          <a:ln>
            <a:noFill/>
          </a:ln>
        </p:spPr>
      </p:pic>
      <p:pic>
        <p:nvPicPr>
          <p:cNvPr id="397" name="Google Shape;397;p40"/>
          <p:cNvPicPr preferRelativeResize="0"/>
          <p:nvPr/>
        </p:nvPicPr>
        <p:blipFill rotWithShape="1">
          <a:blip r:embed="rId4">
            <a:alphaModFix/>
          </a:blip>
          <a:srcRect b="0" l="0" r="0" t="0"/>
          <a:stretch/>
        </p:blipFill>
        <p:spPr>
          <a:xfrm>
            <a:off x="1785950" y="3354575"/>
            <a:ext cx="2857500" cy="476250"/>
          </a:xfrm>
          <a:prstGeom prst="rect">
            <a:avLst/>
          </a:prstGeom>
          <a:noFill/>
          <a:ln>
            <a:noFill/>
          </a:ln>
        </p:spPr>
      </p:pic>
      <p:pic>
        <p:nvPicPr>
          <p:cNvPr id="398" name="Google Shape;398;p40"/>
          <p:cNvPicPr preferRelativeResize="0"/>
          <p:nvPr/>
        </p:nvPicPr>
        <p:blipFill rotWithShape="1">
          <a:blip r:embed="rId5">
            <a:alphaModFix/>
          </a:blip>
          <a:srcRect b="0" l="0" r="0" t="0"/>
          <a:stretch/>
        </p:blipFill>
        <p:spPr>
          <a:xfrm>
            <a:off x="1785938" y="4411675"/>
            <a:ext cx="5153025" cy="5143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41"/>
          <p:cNvSpPr txBox="1"/>
          <p:nvPr>
            <p:ph type="title"/>
          </p:nvPr>
        </p:nvSpPr>
        <p:spPr>
          <a:xfrm>
            <a:off x="478175" y="1615425"/>
            <a:ext cx="4932600" cy="1899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Proposed Architecture - Credit Card Anomaly Detection using Reinforcement Learning</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42"/>
          <p:cNvSpPr txBox="1"/>
          <p:nvPr>
            <p:ph idx="1" type="body"/>
          </p:nvPr>
        </p:nvSpPr>
        <p:spPr>
          <a:xfrm>
            <a:off x="1297500" y="1115225"/>
            <a:ext cx="7038900" cy="37827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GB"/>
              <a:t>There are many existing fraud detection methods that leverage  supervised machine  learning algorithms.</a:t>
            </a:r>
            <a:endParaRPr/>
          </a:p>
          <a:p>
            <a:pPr indent="-311150" lvl="0" marL="457200" rtl="0" algn="l">
              <a:lnSpc>
                <a:spcPct val="115000"/>
              </a:lnSpc>
              <a:spcBef>
                <a:spcPts val="0"/>
              </a:spcBef>
              <a:spcAft>
                <a:spcPts val="0"/>
              </a:spcAft>
              <a:buSzPts val="1300"/>
              <a:buChar char="●"/>
            </a:pPr>
            <a:r>
              <a:rPr lang="en-GB"/>
              <a:t>Our model for credit card fraud detection uses the following components -</a:t>
            </a:r>
            <a:endParaRPr/>
          </a:p>
          <a:p>
            <a:pPr indent="-298450" lvl="1" marL="914400" rtl="0" algn="l">
              <a:lnSpc>
                <a:spcPct val="115000"/>
              </a:lnSpc>
              <a:spcBef>
                <a:spcPts val="0"/>
              </a:spcBef>
              <a:spcAft>
                <a:spcPts val="0"/>
              </a:spcAft>
              <a:buSzPts val="1100"/>
              <a:buChar char="○"/>
            </a:pPr>
            <a:r>
              <a:rPr lang="en-GB"/>
              <a:t>Recurrent Neural Network (RNN) with LSTM</a:t>
            </a:r>
            <a:endParaRPr/>
          </a:p>
          <a:p>
            <a:pPr indent="-298450" lvl="1" marL="914400" rtl="0" algn="l">
              <a:lnSpc>
                <a:spcPct val="115000"/>
              </a:lnSpc>
              <a:spcBef>
                <a:spcPts val="0"/>
              </a:spcBef>
              <a:spcAft>
                <a:spcPts val="0"/>
              </a:spcAft>
              <a:buSzPts val="1100"/>
              <a:buChar char="○"/>
            </a:pPr>
            <a:r>
              <a:rPr lang="en-GB"/>
              <a:t>Standard Q-learning method with memory replay for RL</a:t>
            </a:r>
            <a:endParaRPr sz="1100"/>
          </a:p>
          <a:p>
            <a:pPr indent="-311150" lvl="0" marL="457200" rtl="0" algn="l">
              <a:lnSpc>
                <a:spcPct val="115000"/>
              </a:lnSpc>
              <a:spcBef>
                <a:spcPts val="0"/>
              </a:spcBef>
              <a:spcAft>
                <a:spcPts val="0"/>
              </a:spcAft>
              <a:buSzPts val="1300"/>
              <a:buChar char="●"/>
            </a:pPr>
            <a:r>
              <a:rPr lang="en-GB"/>
              <a:t> Basic idea behind using LSTM : The LSTM network looks at previous experiences or over historical data to make a decision for current state.</a:t>
            </a:r>
            <a:endParaRPr/>
          </a:p>
          <a:p>
            <a:pPr indent="-311150" lvl="0" marL="457200" marR="0" rtl="0" algn="l">
              <a:lnSpc>
                <a:spcPct val="115000"/>
              </a:lnSpc>
              <a:spcBef>
                <a:spcPts val="0"/>
              </a:spcBef>
              <a:spcAft>
                <a:spcPts val="0"/>
              </a:spcAft>
              <a:buClr>
                <a:schemeClr val="lt1"/>
              </a:buClr>
              <a:buSzPts val="1300"/>
              <a:buFont typeface="Lato"/>
              <a:buChar char="●"/>
            </a:pPr>
            <a:r>
              <a:rPr lang="en-GB"/>
              <a:t>Defining the policy π : </a:t>
            </a:r>
            <a:endParaRPr/>
          </a:p>
          <a:p>
            <a:pPr indent="-298450" lvl="1" marL="1371600" marR="0" rtl="0" algn="l">
              <a:lnSpc>
                <a:spcPct val="115000"/>
              </a:lnSpc>
              <a:spcBef>
                <a:spcPts val="0"/>
              </a:spcBef>
              <a:spcAft>
                <a:spcPts val="0"/>
              </a:spcAft>
              <a:buSzPts val="1100"/>
              <a:buChar char="○"/>
            </a:pPr>
            <a:r>
              <a:rPr lang="en-GB"/>
              <a:t>π(s, a) = p(A = a|S = s): A stochastic probability of action a, given a particular state s.</a:t>
            </a:r>
            <a:endParaRPr/>
          </a:p>
          <a:p>
            <a:pPr indent="-311150" lvl="0" marL="457200" marR="0" rtl="0" algn="l">
              <a:lnSpc>
                <a:spcPct val="115000"/>
              </a:lnSpc>
              <a:spcBef>
                <a:spcPts val="0"/>
              </a:spcBef>
              <a:spcAft>
                <a:spcPts val="0"/>
              </a:spcAft>
              <a:buSzPts val="1300"/>
              <a:buChar char="●"/>
            </a:pPr>
            <a:r>
              <a:rPr lang="en-GB"/>
              <a:t>Defining the Value Function :</a:t>
            </a:r>
            <a:endParaRPr/>
          </a:p>
          <a:p>
            <a:pPr indent="-311150" lvl="1" marL="914400" rtl="0" algn="l">
              <a:lnSpc>
                <a:spcPct val="115000"/>
              </a:lnSpc>
              <a:spcBef>
                <a:spcPts val="0"/>
              </a:spcBef>
              <a:spcAft>
                <a:spcPts val="0"/>
              </a:spcAft>
              <a:buSzPts val="1300"/>
              <a:buChar char="○"/>
            </a:pPr>
            <a:r>
              <a:rPr lang="en-GB" sz="1300"/>
              <a:t>V</a:t>
            </a:r>
            <a:r>
              <a:rPr baseline="-25000" lang="en-GB" sz="1300"/>
              <a:t>π</a:t>
            </a:r>
            <a:r>
              <a:rPr lang="en-GB" sz="1300"/>
              <a:t>, determines how good/rewarding it would be to take part in a particular action, following a policy π.</a:t>
            </a:r>
            <a:endParaRPr sz="1300"/>
          </a:p>
          <a:p>
            <a:pPr indent="-311150" lvl="1" marL="914400" rtl="0" algn="l">
              <a:lnSpc>
                <a:spcPct val="115000"/>
              </a:lnSpc>
              <a:spcBef>
                <a:spcPts val="0"/>
              </a:spcBef>
              <a:spcAft>
                <a:spcPts val="0"/>
              </a:spcAft>
              <a:buSzPts val="1300"/>
              <a:buChar char="○"/>
            </a:pPr>
            <a:r>
              <a:rPr lang="en-GB" sz="1300"/>
              <a:t>long-term value of being in a state, following policy</a:t>
            </a:r>
            <a:r>
              <a:rPr lang="en-GB">
                <a:solidFill>
                  <a:srgbClr val="000000"/>
                </a:solidFill>
                <a:latin typeface="Arial"/>
                <a:ea typeface="Arial"/>
                <a:cs typeface="Arial"/>
                <a:sym typeface="Arial"/>
              </a:rPr>
              <a:t> </a:t>
            </a:r>
            <a:r>
              <a:rPr lang="en-GB" sz="1300"/>
              <a:t>П.</a:t>
            </a:r>
            <a:endParaRPr sz="1300"/>
          </a:p>
          <a:p>
            <a:pPr indent="-311150" lvl="0" marL="457200" rtl="0" algn="l">
              <a:lnSpc>
                <a:spcPct val="115000"/>
              </a:lnSpc>
              <a:spcBef>
                <a:spcPts val="0"/>
              </a:spcBef>
              <a:spcAft>
                <a:spcPts val="0"/>
              </a:spcAft>
              <a:buSzPts val="1300"/>
              <a:buChar char="●"/>
            </a:pPr>
            <a:r>
              <a:rPr lang="en-GB"/>
              <a:t>Determining the optimal policy :</a:t>
            </a:r>
            <a:endParaRPr/>
          </a:p>
          <a:p>
            <a:pPr indent="-311150" lvl="1" marL="914400" rtl="0" algn="l">
              <a:lnSpc>
                <a:spcPct val="100000"/>
              </a:lnSpc>
              <a:spcBef>
                <a:spcPts val="0"/>
              </a:spcBef>
              <a:spcAft>
                <a:spcPts val="0"/>
              </a:spcAft>
              <a:buSzPts val="1300"/>
              <a:buChar char="○"/>
            </a:pPr>
            <a:r>
              <a:rPr lang="en-GB" sz="1300"/>
              <a:t>Π</a:t>
            </a:r>
            <a:r>
              <a:rPr baseline="-25000" lang="en-GB" sz="1300"/>
              <a:t>∗ </a:t>
            </a:r>
            <a:r>
              <a:rPr lang="en-GB" sz="1300"/>
              <a:t>: optimal policy can be determined by comparing value functions</a:t>
            </a:r>
            <a:endParaRPr sz="1300"/>
          </a:p>
          <a:p>
            <a:pPr indent="-311150" lvl="1" marL="914400" rtl="0" algn="l">
              <a:lnSpc>
                <a:spcPct val="100000"/>
              </a:lnSpc>
              <a:spcBef>
                <a:spcPts val="0"/>
              </a:spcBef>
              <a:spcAft>
                <a:spcPts val="0"/>
              </a:spcAft>
              <a:buSzPts val="1300"/>
              <a:buChar char="○"/>
            </a:pPr>
            <a:r>
              <a:rPr lang="en-GB" sz="1300"/>
              <a:t>Our model utilizes e-greedy approach for policy improvement.</a:t>
            </a:r>
            <a:endParaRPr sz="1300"/>
          </a:p>
        </p:txBody>
      </p:sp>
      <p:sp>
        <p:nvSpPr>
          <p:cNvPr id="409" name="Google Shape;409;p42"/>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Proposed Model Overview</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43"/>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Model Architecture</a:t>
            </a:r>
            <a:endParaRPr/>
          </a:p>
        </p:txBody>
      </p:sp>
      <p:sp>
        <p:nvSpPr>
          <p:cNvPr id="415" name="Google Shape;415;p43"/>
          <p:cNvSpPr txBox="1"/>
          <p:nvPr>
            <p:ph idx="1" type="body"/>
          </p:nvPr>
        </p:nvSpPr>
        <p:spPr>
          <a:xfrm>
            <a:off x="1297500" y="919075"/>
            <a:ext cx="7038900" cy="40707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GB"/>
              <a:t>Data Loading</a:t>
            </a:r>
            <a:endParaRPr/>
          </a:p>
          <a:p>
            <a:pPr indent="-298450" lvl="1" marL="914400" rtl="0" algn="l">
              <a:lnSpc>
                <a:spcPct val="115000"/>
              </a:lnSpc>
              <a:spcBef>
                <a:spcPts val="0"/>
              </a:spcBef>
              <a:spcAft>
                <a:spcPts val="0"/>
              </a:spcAft>
              <a:buSzPts val="1100"/>
              <a:buChar char="○"/>
            </a:pPr>
            <a:r>
              <a:rPr lang="en-GB"/>
              <a:t>Data-set used for training are from kaggle that contains data about credit-card transactions that occurred during a period of 2 days, which contains  492 fraudulent transactions out of 284,807 transactions.</a:t>
            </a:r>
            <a:endParaRPr/>
          </a:p>
          <a:p>
            <a:pPr indent="-298450" lvl="1" marL="914400" rtl="0" algn="l">
              <a:lnSpc>
                <a:spcPct val="115000"/>
              </a:lnSpc>
              <a:spcBef>
                <a:spcPts val="0"/>
              </a:spcBef>
              <a:spcAft>
                <a:spcPts val="0"/>
              </a:spcAft>
              <a:buSzPts val="1100"/>
              <a:buChar char="○"/>
            </a:pPr>
            <a:r>
              <a:rPr lang="en-GB"/>
              <a:t>All the entries in this data-set are numerical and has been transformed by PCA transformations due to privacy reasons.</a:t>
            </a:r>
            <a:endParaRPr/>
          </a:p>
          <a:p>
            <a:pPr indent="-311150" lvl="0" marL="457200" rtl="0" algn="l">
              <a:lnSpc>
                <a:spcPct val="115000"/>
              </a:lnSpc>
              <a:spcBef>
                <a:spcPts val="0"/>
              </a:spcBef>
              <a:spcAft>
                <a:spcPts val="0"/>
              </a:spcAft>
              <a:buSzPts val="1300"/>
              <a:buChar char="●"/>
            </a:pPr>
            <a:r>
              <a:rPr lang="en-GB"/>
              <a:t>Q-Learning </a:t>
            </a:r>
            <a:endParaRPr/>
          </a:p>
          <a:p>
            <a:pPr indent="-298450" lvl="1" marL="914400" rtl="0" algn="l">
              <a:lnSpc>
                <a:spcPct val="115000"/>
              </a:lnSpc>
              <a:spcBef>
                <a:spcPts val="0"/>
              </a:spcBef>
              <a:spcAft>
                <a:spcPts val="0"/>
              </a:spcAft>
              <a:buSzPts val="1100"/>
              <a:buChar char="○"/>
            </a:pPr>
            <a:r>
              <a:rPr lang="en-GB"/>
              <a:t>Actions in Q-learning are defined as (0,1),</a:t>
            </a:r>
            <a:endParaRPr/>
          </a:p>
          <a:p>
            <a:pPr indent="-298450" lvl="2" marL="1371600" rtl="0" algn="l">
              <a:lnSpc>
                <a:spcPct val="115000"/>
              </a:lnSpc>
              <a:spcBef>
                <a:spcPts val="0"/>
              </a:spcBef>
              <a:spcAft>
                <a:spcPts val="0"/>
              </a:spcAft>
              <a:buSzPts val="1100"/>
              <a:buChar char="■"/>
            </a:pPr>
            <a:r>
              <a:rPr lang="en-GB"/>
              <a:t>0 if the transaction is fraudulent</a:t>
            </a:r>
            <a:endParaRPr/>
          </a:p>
          <a:p>
            <a:pPr indent="-298450" lvl="2" marL="1371600" rtl="0" algn="l">
              <a:lnSpc>
                <a:spcPct val="115000"/>
              </a:lnSpc>
              <a:spcBef>
                <a:spcPts val="0"/>
              </a:spcBef>
              <a:spcAft>
                <a:spcPts val="0"/>
              </a:spcAft>
              <a:buSzPts val="1100"/>
              <a:buChar char="■"/>
            </a:pPr>
            <a:r>
              <a:rPr lang="en-GB"/>
              <a:t>1 if the transaction is non-fraudulent</a:t>
            </a:r>
            <a:endParaRPr/>
          </a:p>
          <a:p>
            <a:pPr indent="-311150" lvl="0" marL="457200" rtl="0" algn="l">
              <a:lnSpc>
                <a:spcPct val="115000"/>
              </a:lnSpc>
              <a:spcBef>
                <a:spcPts val="0"/>
              </a:spcBef>
              <a:spcAft>
                <a:spcPts val="0"/>
              </a:spcAft>
              <a:buSzPts val="1300"/>
              <a:buChar char="●"/>
            </a:pPr>
            <a:r>
              <a:rPr lang="en-GB"/>
              <a:t>Experience-Replay</a:t>
            </a:r>
            <a:endParaRPr/>
          </a:p>
          <a:p>
            <a:pPr indent="-298450" lvl="1" marL="914400" rtl="0" algn="l">
              <a:lnSpc>
                <a:spcPct val="115000"/>
              </a:lnSpc>
              <a:spcBef>
                <a:spcPts val="0"/>
              </a:spcBef>
              <a:spcAft>
                <a:spcPts val="0"/>
              </a:spcAft>
              <a:buSzPts val="1100"/>
              <a:buChar char="○"/>
            </a:pPr>
            <a:r>
              <a:rPr lang="en-GB"/>
              <a:t>In order to optimize the model’s prediction</a:t>
            </a:r>
            <a:endParaRPr/>
          </a:p>
          <a:p>
            <a:pPr indent="-298450" lvl="2" marL="1371600" rtl="0" algn="l">
              <a:lnSpc>
                <a:spcPct val="115000"/>
              </a:lnSpc>
              <a:spcBef>
                <a:spcPts val="0"/>
              </a:spcBef>
              <a:spcAft>
                <a:spcPts val="0"/>
              </a:spcAft>
              <a:buSzPts val="1100"/>
              <a:buChar char="■"/>
            </a:pPr>
            <a:r>
              <a:rPr lang="en-GB"/>
              <a:t>Reward obtained from both the actions (0,1) is stored in agent’s memory</a:t>
            </a:r>
            <a:endParaRPr/>
          </a:p>
          <a:p>
            <a:pPr indent="-298450" lvl="2" marL="1371600" rtl="0" algn="l">
              <a:lnSpc>
                <a:spcPct val="115000"/>
              </a:lnSpc>
              <a:spcBef>
                <a:spcPts val="0"/>
              </a:spcBef>
              <a:spcAft>
                <a:spcPts val="0"/>
              </a:spcAft>
              <a:buSzPts val="1100"/>
              <a:buChar char="■"/>
            </a:pPr>
            <a:r>
              <a:rPr lang="en-GB"/>
              <a:t>Current transaction data is evaluated based on random experience replay </a:t>
            </a:r>
            <a:endParaRPr/>
          </a:p>
          <a:p>
            <a:pPr indent="-298450" lvl="2" marL="1371600" rtl="0" algn="l">
              <a:lnSpc>
                <a:spcPct val="115000"/>
              </a:lnSpc>
              <a:spcBef>
                <a:spcPts val="0"/>
              </a:spcBef>
              <a:spcAft>
                <a:spcPts val="0"/>
              </a:spcAft>
              <a:buSzPts val="1100"/>
              <a:buChar char="■"/>
            </a:pPr>
            <a:r>
              <a:rPr lang="en-GB"/>
              <a:t>Reward generated  from current action is stored back in agent’s memory.</a:t>
            </a:r>
            <a:endParaRPr/>
          </a:p>
          <a:p>
            <a:pPr indent="-311150" lvl="0" marL="457200" rtl="0" algn="l">
              <a:lnSpc>
                <a:spcPct val="115000"/>
              </a:lnSpc>
              <a:spcBef>
                <a:spcPts val="0"/>
              </a:spcBef>
              <a:spcAft>
                <a:spcPts val="0"/>
              </a:spcAft>
              <a:buSzPts val="1300"/>
              <a:buChar char="●"/>
            </a:pPr>
            <a:r>
              <a:rPr lang="en-GB"/>
              <a:t>Model-Evaluation</a:t>
            </a:r>
            <a:endParaRPr/>
          </a:p>
          <a:p>
            <a:pPr indent="-298450" lvl="1" marL="914400" rtl="0" algn="l">
              <a:lnSpc>
                <a:spcPct val="115000"/>
              </a:lnSpc>
              <a:spcBef>
                <a:spcPts val="0"/>
              </a:spcBef>
              <a:spcAft>
                <a:spcPts val="0"/>
              </a:spcAft>
              <a:buSzPts val="1100"/>
              <a:buChar char="○"/>
            </a:pPr>
            <a:r>
              <a:rPr lang="en-GB"/>
              <a:t>Proposed model evaluation can be done by calculating the area under ROC curve.</a:t>
            </a:r>
            <a:endParaRPr/>
          </a:p>
          <a:p>
            <a:pPr indent="-298450" lvl="1" marL="914400" rtl="0" algn="l">
              <a:lnSpc>
                <a:spcPct val="115000"/>
              </a:lnSpc>
              <a:spcBef>
                <a:spcPts val="0"/>
              </a:spcBef>
              <a:spcAft>
                <a:spcPts val="0"/>
              </a:spcAft>
              <a:buSzPts val="1100"/>
              <a:buChar char="○"/>
            </a:pPr>
            <a:r>
              <a:rPr lang="en-GB"/>
              <a:t>ROC curve plots the true positives v/s false positive</a:t>
            </a:r>
            <a:endParaRPr/>
          </a:p>
          <a:p>
            <a:pPr indent="-298450" lvl="1" marL="914400" rtl="0" algn="l">
              <a:lnSpc>
                <a:spcPct val="115000"/>
              </a:lnSpc>
              <a:spcBef>
                <a:spcPts val="0"/>
              </a:spcBef>
              <a:spcAft>
                <a:spcPts val="0"/>
              </a:spcAft>
              <a:buSzPts val="1100"/>
              <a:buChar char="○"/>
            </a:pPr>
            <a:r>
              <a:rPr lang="en-GB"/>
              <a:t>A high area under ROC curve indicates high precision and low false negative alarms.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44"/>
          <p:cNvSpPr txBox="1"/>
          <p:nvPr>
            <p:ph type="title"/>
          </p:nvPr>
        </p:nvSpPr>
        <p:spPr>
          <a:xfrm>
            <a:off x="1297500" y="186975"/>
            <a:ext cx="7038900" cy="562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Proposed Algorithm</a:t>
            </a:r>
            <a:endParaRPr/>
          </a:p>
        </p:txBody>
      </p:sp>
      <p:sp>
        <p:nvSpPr>
          <p:cNvPr id="421" name="Google Shape;421;p44"/>
          <p:cNvSpPr txBox="1"/>
          <p:nvPr>
            <p:ph idx="1" type="body"/>
          </p:nvPr>
        </p:nvSpPr>
        <p:spPr>
          <a:xfrm>
            <a:off x="1297500" y="749475"/>
            <a:ext cx="7038900" cy="398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45"/>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Evaluating Model’s Performance</a:t>
            </a:r>
            <a:endParaRPr/>
          </a:p>
        </p:txBody>
      </p:sp>
      <p:sp>
        <p:nvSpPr>
          <p:cNvPr id="427" name="Google Shape;427;p45"/>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Project objective</a:t>
            </a:r>
            <a:endParaRPr/>
          </a:p>
        </p:txBody>
      </p:sp>
      <p:sp>
        <p:nvSpPr>
          <p:cNvPr id="241" name="Google Shape;241;p19"/>
          <p:cNvSpPr txBox="1"/>
          <p:nvPr>
            <p:ph idx="1" type="body"/>
          </p:nvPr>
        </p:nvSpPr>
        <p:spPr>
          <a:xfrm>
            <a:off x="4018025" y="1567550"/>
            <a:ext cx="4318500" cy="176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GB"/>
              <a:t>Main objective of the session is to explain the core concepts of </a:t>
            </a:r>
            <a:r>
              <a:rPr b="1" i="1" lang="en-GB" u="sng"/>
              <a:t>Reinforcement Learning</a:t>
            </a:r>
            <a:r>
              <a:rPr lang="en-GB"/>
              <a:t> to the audience, along with existing applications that leverage RL in various domains. The session also puts forward the idea of </a:t>
            </a:r>
            <a:r>
              <a:rPr b="1" i="1" lang="en-GB" u="sng"/>
              <a:t>credit card anomaly detection using deep RL </a:t>
            </a:r>
            <a:r>
              <a:rPr lang="en-GB"/>
              <a:t>along with justifications  as to why deep RL approach is better than existing fraud detection methods..  </a:t>
            </a:r>
            <a:endParaRPr>
              <a:latin typeface="Arial"/>
              <a:ea typeface="Arial"/>
              <a:cs typeface="Arial"/>
              <a:sym typeface="Arial"/>
            </a:endParaRPr>
          </a:p>
          <a:p>
            <a:pPr indent="0" lvl="0" marL="0" rtl="0" algn="l">
              <a:lnSpc>
                <a:spcPct val="115000"/>
              </a:lnSpc>
              <a:spcBef>
                <a:spcPts val="1600"/>
              </a:spcBef>
              <a:spcAft>
                <a:spcPts val="1600"/>
              </a:spcAft>
              <a:buSzPts val="130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46"/>
          <p:cNvSpPr txBox="1"/>
          <p:nvPr>
            <p:ph type="title"/>
          </p:nvPr>
        </p:nvSpPr>
        <p:spPr>
          <a:xfrm>
            <a:off x="1225050" y="365625"/>
            <a:ext cx="7038900" cy="950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How is Reinforcement Learning different from Supervised Learning?</a:t>
            </a:r>
            <a:endParaRPr/>
          </a:p>
        </p:txBody>
      </p:sp>
      <p:graphicFrame>
        <p:nvGraphicFramePr>
          <p:cNvPr id="433" name="Google Shape;433;p46"/>
          <p:cNvGraphicFramePr/>
          <p:nvPr/>
        </p:nvGraphicFramePr>
        <p:xfrm>
          <a:off x="952500" y="1257825"/>
          <a:ext cx="3000000" cy="3000000"/>
        </p:xfrm>
        <a:graphic>
          <a:graphicData uri="http://schemas.openxmlformats.org/drawingml/2006/table">
            <a:tbl>
              <a:tblPr>
                <a:noFill/>
                <a:tableStyleId>{5646C7B1-2B75-4091-9C1C-594099E38C0B}</a:tableStyleId>
              </a:tblPr>
              <a:tblGrid>
                <a:gridCol w="2413000"/>
                <a:gridCol w="2413000"/>
                <a:gridCol w="2413000"/>
              </a:tblGrid>
              <a:tr h="448900">
                <a:tc>
                  <a:txBody>
                    <a:bodyPr>
                      <a:noAutofit/>
                    </a:bodyPr>
                    <a:lstStyle/>
                    <a:p>
                      <a:pPr indent="0" lvl="0" marL="0" marR="0" rtl="0" algn="l">
                        <a:lnSpc>
                          <a:spcPct val="100000"/>
                        </a:lnSpc>
                        <a:spcBef>
                          <a:spcPts val="0"/>
                        </a:spcBef>
                        <a:spcAft>
                          <a:spcPts val="0"/>
                        </a:spcAft>
                        <a:buClr>
                          <a:srgbClr val="000000"/>
                        </a:buClr>
                        <a:buSzPts val="1400"/>
                        <a:buFont typeface="Arial"/>
                        <a:buNone/>
                      </a:pPr>
                      <a:r>
                        <a:rPr b="1" lang="en-GB" sz="1400" u="sng" cap="none" strike="noStrike">
                          <a:solidFill>
                            <a:srgbClr val="FFFFFF"/>
                          </a:solidFill>
                        </a:rPr>
                        <a:t>Basis Of Comparison</a:t>
                      </a:r>
                      <a:endParaRPr b="1" sz="1400" u="sng" cap="none" strike="noStrike">
                        <a:solidFill>
                          <a:srgbClr val="FFFFFF"/>
                        </a:solidFill>
                      </a:endParaRPr>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b="1" lang="en-GB" sz="1400" u="sng" cap="none" strike="noStrike">
                          <a:solidFill>
                            <a:srgbClr val="F3F3F3"/>
                          </a:solidFill>
                        </a:rPr>
                        <a:t>Supervised Learning</a:t>
                      </a:r>
                      <a:endParaRPr b="1" sz="1400" u="sng" cap="none" strike="noStrike">
                        <a:solidFill>
                          <a:srgbClr val="F3F3F3"/>
                        </a:solidFill>
                      </a:endParaRPr>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b="1" lang="en-GB" sz="1400" u="sng" cap="none" strike="noStrike">
                          <a:solidFill>
                            <a:srgbClr val="F3F3F3"/>
                          </a:solidFill>
                        </a:rPr>
                        <a:t>Reinforcement  Learning</a:t>
                      </a:r>
                      <a:endParaRPr b="1" sz="1400" u="sng" cap="none" strike="noStrike">
                        <a:solidFill>
                          <a:srgbClr val="F3F3F3"/>
                        </a:solidFill>
                      </a:endParaRPr>
                    </a:p>
                  </a:txBody>
                  <a:tcPr marT="91425" marB="91425" marR="91425" marL="91425"/>
                </a:tc>
              </a:tr>
              <a:tr h="486125">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rgbClr val="F3F3F3"/>
                          </a:solidFill>
                        </a:rPr>
                        <a:t>Definition</a:t>
                      </a:r>
                      <a:endParaRPr sz="1400" u="none" cap="none" strike="noStrike">
                        <a:solidFill>
                          <a:srgbClr val="F3F3F3"/>
                        </a:solidFill>
                      </a:endParaRPr>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rgbClr val="F3F3F3"/>
                          </a:solidFill>
                        </a:rPr>
                        <a:t>Machine is trained with labelled data and supervised algorithm is tested on new set of examples.</a:t>
                      </a:r>
                      <a:endParaRPr sz="1400" u="none" cap="none" strike="noStrike">
                        <a:solidFill>
                          <a:srgbClr val="F3F3F3"/>
                        </a:solidFill>
                      </a:endParaRPr>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chemeClr val="lt1"/>
                          </a:solidFill>
                        </a:rPr>
                        <a:t>There is no supervisor, but a trial-and-error paradigm. Output decision of RL algorithm is judged based on reward signal only.</a:t>
                      </a:r>
                      <a:endParaRPr sz="1400" u="none" cap="none" strike="noStrike">
                        <a:solidFill>
                          <a:schemeClr val="lt1"/>
                        </a:solidFill>
                      </a:endParaRPr>
                    </a:p>
                  </a:txBody>
                  <a:tcPr marT="91425" marB="91425" marR="91425" marL="91425"/>
                </a:tc>
              </a:tr>
              <a:tr h="44890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rgbClr val="F3F3F3"/>
                          </a:solidFill>
                        </a:rPr>
                        <a:t>Decision Making Process</a:t>
                      </a:r>
                      <a:endParaRPr sz="1400" u="none" cap="none" strike="noStrike">
                        <a:solidFill>
                          <a:srgbClr val="F3F3F3"/>
                        </a:solidFill>
                      </a:endParaRPr>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rgbClr val="F3F3F3"/>
                          </a:solidFill>
                        </a:rPr>
                        <a:t>In supervised learning, decision is based on the input provided at the start.</a:t>
                      </a:r>
                      <a:endParaRPr sz="1400" u="none" cap="none" strike="noStrike">
                        <a:solidFill>
                          <a:srgbClr val="F3F3F3"/>
                        </a:solidFill>
                      </a:endParaRPr>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rgbClr val="F3F3F3"/>
                          </a:solidFill>
                        </a:rPr>
                        <a:t>RL follows a sequential decision making process.</a:t>
                      </a:r>
                      <a:endParaRPr sz="1400" u="none" cap="none" strike="noStrike">
                        <a:solidFill>
                          <a:srgbClr val="F3F3F3"/>
                        </a:solidFill>
                      </a:endParaRPr>
                    </a:p>
                  </a:txBody>
                  <a:tcPr marT="91425" marB="91425" marR="91425" marL="91425"/>
                </a:tc>
              </a:tr>
              <a:tr h="44890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rgbClr val="FFFFFF"/>
                          </a:solidFill>
                        </a:rPr>
                        <a:t>Learning about input data</a:t>
                      </a:r>
                      <a:endParaRPr sz="1400" u="none" cap="none" strike="noStrike">
                        <a:solidFill>
                          <a:srgbClr val="FFFFFF"/>
                        </a:solidFill>
                      </a:endParaRPr>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rgbClr val="F3F3F3"/>
                          </a:solidFill>
                        </a:rPr>
                        <a:t>Supervised learning makes use of Regression and Classification </a:t>
                      </a:r>
                      <a:endParaRPr sz="1400" u="none" cap="none" strike="noStrike">
                        <a:solidFill>
                          <a:srgbClr val="F3F3F3"/>
                        </a:solidFill>
                      </a:endParaRPr>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rgbClr val="F3F3F3"/>
                          </a:solidFill>
                        </a:rPr>
                        <a:t>RL makes use of exploration and exploitation of data.</a:t>
                      </a:r>
                      <a:endParaRPr sz="1400" u="none" cap="none" strike="noStrike">
                        <a:solidFill>
                          <a:srgbClr val="F3F3F3"/>
                        </a:solidFill>
                      </a:endParaRPr>
                    </a:p>
                  </a:txBody>
                  <a:tcPr marT="91425" marB="91425" marR="91425" marL="91425"/>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47"/>
          <p:cNvSpPr txBox="1"/>
          <p:nvPr>
            <p:ph type="title"/>
          </p:nvPr>
        </p:nvSpPr>
        <p:spPr>
          <a:xfrm>
            <a:off x="1069950" y="133000"/>
            <a:ext cx="6360900" cy="771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How is Reinforcement Learning different from Supervised Learning?</a:t>
            </a:r>
            <a:endParaRPr/>
          </a:p>
        </p:txBody>
      </p:sp>
      <p:graphicFrame>
        <p:nvGraphicFramePr>
          <p:cNvPr id="439" name="Google Shape;439;p47"/>
          <p:cNvGraphicFramePr/>
          <p:nvPr/>
        </p:nvGraphicFramePr>
        <p:xfrm>
          <a:off x="585325" y="1059675"/>
          <a:ext cx="3000000" cy="3000000"/>
        </p:xfrm>
        <a:graphic>
          <a:graphicData uri="http://schemas.openxmlformats.org/drawingml/2006/table">
            <a:tbl>
              <a:tblPr>
                <a:noFill/>
                <a:tableStyleId>{5646C7B1-2B75-4091-9C1C-594099E38C0B}</a:tableStyleId>
              </a:tblPr>
              <a:tblGrid>
                <a:gridCol w="3009700"/>
                <a:gridCol w="2234300"/>
                <a:gridCol w="2880475"/>
              </a:tblGrid>
              <a:tr h="353950">
                <a:tc>
                  <a:txBody>
                    <a:bodyPr>
                      <a:noAutofit/>
                    </a:bodyPr>
                    <a:lstStyle/>
                    <a:p>
                      <a:pPr indent="0" lvl="0" marL="0" marR="0" rtl="0" algn="l">
                        <a:lnSpc>
                          <a:spcPct val="100000"/>
                        </a:lnSpc>
                        <a:spcBef>
                          <a:spcPts val="0"/>
                        </a:spcBef>
                        <a:spcAft>
                          <a:spcPts val="0"/>
                        </a:spcAft>
                        <a:buClr>
                          <a:srgbClr val="000000"/>
                        </a:buClr>
                        <a:buSzPts val="1400"/>
                        <a:buFont typeface="Arial"/>
                        <a:buNone/>
                      </a:pPr>
                      <a:r>
                        <a:rPr b="1" lang="en-GB" sz="1400" u="sng" cap="none" strike="noStrike">
                          <a:solidFill>
                            <a:srgbClr val="FFFFFF"/>
                          </a:solidFill>
                        </a:rPr>
                        <a:t>Basis Of Comparison</a:t>
                      </a:r>
                      <a:endParaRPr b="1" sz="1400" u="sng" cap="none" strike="noStrike">
                        <a:solidFill>
                          <a:srgbClr val="FFFFFF"/>
                        </a:solidFill>
                      </a:endParaRPr>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b="1" lang="en-GB" sz="1400" u="sng" cap="none" strike="noStrike">
                          <a:solidFill>
                            <a:srgbClr val="F3F3F3"/>
                          </a:solidFill>
                        </a:rPr>
                        <a:t>Supervised Learning</a:t>
                      </a:r>
                      <a:endParaRPr b="1" sz="1400" u="sng" cap="none" strike="noStrike">
                        <a:solidFill>
                          <a:srgbClr val="F3F3F3"/>
                        </a:solidFill>
                      </a:endParaRPr>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b="1" lang="en-GB" sz="1400" u="sng" cap="none" strike="noStrike">
                          <a:solidFill>
                            <a:srgbClr val="F3F3F3"/>
                          </a:solidFill>
                        </a:rPr>
                        <a:t>Reinforcement  Learning</a:t>
                      </a:r>
                      <a:endParaRPr b="1" sz="1400" u="sng" cap="none" strike="noStrike">
                        <a:solidFill>
                          <a:srgbClr val="F3F3F3"/>
                        </a:solidFill>
                      </a:endParaRPr>
                    </a:p>
                  </a:txBody>
                  <a:tcPr marT="91425" marB="91425" marR="91425" marL="91425"/>
                </a:tc>
              </a:tr>
              <a:tr h="932475">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rgbClr val="F3F3F3"/>
                          </a:solidFill>
                        </a:rPr>
                        <a:t>Defining the model</a:t>
                      </a:r>
                      <a:endParaRPr sz="1400" u="none" cap="none" strike="noStrike">
                        <a:solidFill>
                          <a:srgbClr val="F3F3F3"/>
                        </a:solidFill>
                      </a:endParaRPr>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rgbClr val="F3F3F3"/>
                          </a:solidFill>
                        </a:rPr>
                        <a:t>After analyzing input data, supervised learning produces a generalized formula. </a:t>
                      </a:r>
                      <a:endParaRPr sz="1400" u="none" cap="none" strike="noStrike">
                        <a:solidFill>
                          <a:srgbClr val="F3F3F3"/>
                        </a:solidFill>
                      </a:endParaRPr>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chemeClr val="lt1"/>
                          </a:solidFill>
                        </a:rPr>
                        <a:t>In RL, model /reinforcement is defined using Markov’s Decision Process.</a:t>
                      </a:r>
                      <a:endParaRPr sz="1400" u="none" cap="none" strike="noStrike">
                        <a:solidFill>
                          <a:schemeClr val="lt1"/>
                        </a:solidFill>
                      </a:endParaRPr>
                    </a:p>
                  </a:txBody>
                  <a:tcPr marT="91425" marB="91425" marR="91425" marL="91425"/>
                </a:tc>
              </a:tr>
              <a:tr h="932475">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rgbClr val="FFFFFF"/>
                          </a:solidFill>
                        </a:rPr>
                        <a:t>Quantity of data</a:t>
                      </a:r>
                      <a:endParaRPr sz="1400" u="none" cap="none" strike="noStrike">
                        <a:solidFill>
                          <a:srgbClr val="FFFFFF"/>
                        </a:solidFill>
                      </a:endParaRPr>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rgbClr val="FFFFFF"/>
                          </a:solidFill>
                        </a:rPr>
                        <a:t>Huge chunk of data is required to train the model in order to reach to generalized formula.</a:t>
                      </a:r>
                      <a:endParaRPr sz="1400" u="none" cap="none" strike="noStrike">
                        <a:solidFill>
                          <a:srgbClr val="FFFFFF"/>
                        </a:solidFill>
                      </a:endParaRPr>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rgbClr val="FFFFFF"/>
                          </a:solidFill>
                        </a:rPr>
                        <a:t>The RL-agent is a self-learning agent that trains itself by interacting with its own environment.</a:t>
                      </a:r>
                      <a:endParaRPr sz="1400" u="none" cap="none" strike="noStrike">
                        <a:solidFill>
                          <a:srgbClr val="FFFFFF"/>
                        </a:solidFill>
                      </a:endParaRPr>
                    </a:p>
                  </a:txBody>
                  <a:tcPr marT="91425" marB="91425" marR="91425" marL="91425"/>
                </a:tc>
              </a:tr>
              <a:tr h="74110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rgbClr val="FFFFFF"/>
                          </a:solidFill>
                        </a:rPr>
                        <a:t>Basis of prediction</a:t>
                      </a:r>
                      <a:endParaRPr sz="1400" u="none" cap="none" strike="noStrike">
                        <a:solidFill>
                          <a:srgbClr val="FFFFFF"/>
                        </a:solidFill>
                      </a:endParaRPr>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rgbClr val="FFFFFF"/>
                          </a:solidFill>
                        </a:rPr>
                        <a:t>Class Type</a:t>
                      </a:r>
                      <a:endParaRPr sz="1400" u="none" cap="none" strike="noStrike">
                        <a:solidFill>
                          <a:srgbClr val="FFFFFF"/>
                        </a:solidFill>
                      </a:endParaRPr>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rgbClr val="FFFFFF"/>
                          </a:solidFill>
                        </a:rPr>
                        <a:t>Rewards and actions</a:t>
                      </a:r>
                      <a:endParaRPr sz="1400" u="none" cap="none" strike="noStrike">
                        <a:solidFill>
                          <a:srgbClr val="FFFFFF"/>
                        </a:solidFill>
                      </a:endParaRPr>
                    </a:p>
                  </a:txBody>
                  <a:tcPr marT="91425" marB="91425" marR="91425" marL="91425"/>
                </a:tc>
              </a:tr>
              <a:tr h="726600">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rgbClr val="FFFFFF"/>
                          </a:solidFill>
                        </a:rPr>
                        <a:t>End goal</a:t>
                      </a:r>
                      <a:endParaRPr sz="1400" u="none" cap="none" strike="noStrike">
                        <a:solidFill>
                          <a:srgbClr val="FFFFFF"/>
                        </a:solidFill>
                      </a:endParaRPr>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rgbClr val="FFFFFF"/>
                          </a:solidFill>
                        </a:rPr>
                        <a:t>Create generalized formula.</a:t>
                      </a:r>
                      <a:endParaRPr sz="1400" u="none" cap="none" strike="noStrike">
                        <a:solidFill>
                          <a:srgbClr val="FFFFFF"/>
                        </a:solidFill>
                      </a:endParaRPr>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rgbClr val="FFFFFF"/>
                          </a:solidFill>
                        </a:rPr>
                        <a:t>Reward maximization.</a:t>
                      </a:r>
                      <a:endParaRPr sz="1400" u="none" cap="none" strike="noStrike">
                        <a:solidFill>
                          <a:srgbClr val="FFFFFF"/>
                        </a:solidFill>
                      </a:endParaRPr>
                    </a:p>
                  </a:txBody>
                  <a:tcPr marT="91425" marB="91425" marR="91425" marL="91425"/>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48"/>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Why RL is better than existing fraud detections approaches?</a:t>
            </a:r>
            <a:endParaRPr/>
          </a:p>
        </p:txBody>
      </p:sp>
      <p:sp>
        <p:nvSpPr>
          <p:cNvPr id="445" name="Google Shape;445;p48"/>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Montserrat"/>
                <a:ea typeface="Montserrat"/>
                <a:cs typeface="Montserrat"/>
                <a:sym typeface="Montserrat"/>
              </a:rPr>
              <a:t>01</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Arial"/>
              <a:ea typeface="Arial"/>
              <a:cs typeface="Arial"/>
              <a:sym typeface="Arial"/>
            </a:endParaRPr>
          </a:p>
        </p:txBody>
      </p:sp>
      <p:sp>
        <p:nvSpPr>
          <p:cNvPr id="446" name="Google Shape;446;p48"/>
          <p:cNvSpPr txBox="1"/>
          <p:nvPr>
            <p:ph idx="1" type="body"/>
          </p:nvPr>
        </p:nvSpPr>
        <p:spPr>
          <a:xfrm>
            <a:off x="2030400" y="1743675"/>
            <a:ext cx="5877300" cy="80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GB">
                <a:solidFill>
                  <a:srgbClr val="FFFFFF"/>
                </a:solidFill>
              </a:rPr>
              <a:t>Lorem ipsum dolor sit amet, consectetur adipiscing elit. Curabitur eleifend a diam quis suscipit. Class aptent taciti sociosqu ad litora et nec torquent per conubia nostra.</a:t>
            </a:r>
            <a:endParaRPr>
              <a:solidFill>
                <a:srgbClr val="FFFFFF"/>
              </a:solidFill>
            </a:endParaRPr>
          </a:p>
        </p:txBody>
      </p:sp>
      <p:sp>
        <p:nvSpPr>
          <p:cNvPr id="447" name="Google Shape;447;p48"/>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Montserrat"/>
                <a:ea typeface="Montserrat"/>
                <a:cs typeface="Montserrat"/>
                <a:sym typeface="Montserrat"/>
              </a:rPr>
              <a:t>02</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Arial"/>
              <a:ea typeface="Arial"/>
              <a:cs typeface="Arial"/>
              <a:sym typeface="Arial"/>
            </a:endParaRPr>
          </a:p>
        </p:txBody>
      </p:sp>
      <p:sp>
        <p:nvSpPr>
          <p:cNvPr id="448" name="Google Shape;448;p48"/>
          <p:cNvSpPr txBox="1"/>
          <p:nvPr>
            <p:ph idx="1" type="body"/>
          </p:nvPr>
        </p:nvSpPr>
        <p:spPr>
          <a:xfrm>
            <a:off x="2030400" y="2658513"/>
            <a:ext cx="5877300" cy="80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GB">
                <a:solidFill>
                  <a:srgbClr val="FFFFFF"/>
                </a:solidFill>
              </a:rPr>
              <a:t>Amet, consectetur adipiscing elit. Curabitur eleifend a diam quis suscipit. Class aptent taciti sociosqu ad litora torquent per conubia nostra.</a:t>
            </a:r>
            <a:endParaRPr>
              <a:solidFill>
                <a:srgbClr val="FFFFFF"/>
              </a:solidFill>
            </a:endParaRPr>
          </a:p>
        </p:txBody>
      </p:sp>
      <p:sp>
        <p:nvSpPr>
          <p:cNvPr id="449" name="Google Shape;449;p48"/>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Montserrat"/>
                <a:ea typeface="Montserrat"/>
                <a:cs typeface="Montserrat"/>
                <a:sym typeface="Montserrat"/>
              </a:rPr>
              <a:t>03</a:t>
            </a:r>
            <a:endParaRPr b="0" i="0" sz="1300" u="none" cap="none" strike="noStrike">
              <a:solidFill>
                <a:srgbClr val="FFFFFF"/>
              </a:solidFill>
              <a:latin typeface="Arial"/>
              <a:ea typeface="Arial"/>
              <a:cs typeface="Arial"/>
              <a:sym typeface="Arial"/>
            </a:endParaRPr>
          </a:p>
        </p:txBody>
      </p:sp>
      <p:sp>
        <p:nvSpPr>
          <p:cNvPr id="450" name="Google Shape;450;p48"/>
          <p:cNvSpPr txBox="1"/>
          <p:nvPr>
            <p:ph idx="1" type="body"/>
          </p:nvPr>
        </p:nvSpPr>
        <p:spPr>
          <a:xfrm>
            <a:off x="2030400" y="3573363"/>
            <a:ext cx="5877300" cy="80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GB">
                <a:solidFill>
                  <a:srgbClr val="FFFFFF"/>
                </a:solidFill>
              </a:rPr>
              <a:t>Consectetur adipiscing elit. Curabitur eleifend lorem a diam quis suscipit. Class aptent taciti sociosqu ad litora torquent ipsum per conubia nostra.</a:t>
            </a:r>
            <a:endParaRPr>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49"/>
          <p:cNvSpPr txBox="1"/>
          <p:nvPr>
            <p:ph type="title"/>
          </p:nvPr>
        </p:nvSpPr>
        <p:spPr>
          <a:xfrm>
            <a:off x="823850" y="2053000"/>
            <a:ext cx="4587000" cy="1148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Literature Survey</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50"/>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Literature Survey - Time Series Anomaly Detector using RL</a:t>
            </a:r>
            <a:endParaRPr/>
          </a:p>
        </p:txBody>
      </p:sp>
      <p:sp>
        <p:nvSpPr>
          <p:cNvPr id="461" name="Google Shape;461;p50"/>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51"/>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Literature Survey - Intrusion Detection using RL</a:t>
            </a:r>
            <a:endParaRPr/>
          </a:p>
        </p:txBody>
      </p:sp>
      <p:sp>
        <p:nvSpPr>
          <p:cNvPr id="467" name="Google Shape;467;p51"/>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52"/>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Literature Survey - Detecting Denial of Service  Attacks using RL</a:t>
            </a:r>
            <a:endParaRPr/>
          </a:p>
        </p:txBody>
      </p:sp>
      <p:sp>
        <p:nvSpPr>
          <p:cNvPr id="473" name="Google Shape;473;p52"/>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Google Shape;478;p53"/>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References</a:t>
            </a:r>
            <a:endParaRPr/>
          </a:p>
        </p:txBody>
      </p:sp>
      <p:sp>
        <p:nvSpPr>
          <p:cNvPr id="479" name="Google Shape;479;p53"/>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54"/>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Speaker’s Bio</a:t>
            </a:r>
            <a:endParaRPr/>
          </a:p>
        </p:txBody>
      </p:sp>
      <p:sp>
        <p:nvSpPr>
          <p:cNvPr id="485" name="Google Shape;485;p54"/>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55"/>
          <p:cNvSpPr txBox="1"/>
          <p:nvPr>
            <p:ph type="title"/>
          </p:nvPr>
        </p:nvSpPr>
        <p:spPr>
          <a:xfrm>
            <a:off x="645300" y="1833775"/>
            <a:ext cx="3063300" cy="69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Thank you!</a:t>
            </a:r>
            <a:endParaRPr/>
          </a:p>
        </p:txBody>
      </p:sp>
      <p:sp>
        <p:nvSpPr>
          <p:cNvPr id="491" name="Google Shape;491;p55"/>
          <p:cNvSpPr txBox="1"/>
          <p:nvPr>
            <p:ph idx="1" type="body"/>
          </p:nvPr>
        </p:nvSpPr>
        <p:spPr>
          <a:xfrm>
            <a:off x="645300" y="2644025"/>
            <a:ext cx="3063300" cy="97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GB">
                <a:latin typeface="Arial"/>
                <a:ea typeface="Arial"/>
                <a:cs typeface="Arial"/>
                <a:sym typeface="Arial"/>
              </a:rPr>
              <a:t>Lorem ipsum dolor sit amet, consectetur adipiscing elit. Curabitur eleifend a diam quis suscipit. </a:t>
            </a:r>
            <a:endParaRPr/>
          </a:p>
        </p:txBody>
      </p:sp>
      <p:grpSp>
        <p:nvGrpSpPr>
          <p:cNvPr id="492" name="Google Shape;492;p55"/>
          <p:cNvGrpSpPr/>
          <p:nvPr/>
        </p:nvGrpSpPr>
        <p:grpSpPr>
          <a:xfrm>
            <a:off x="4066820" y="1553491"/>
            <a:ext cx="3159984" cy="2439109"/>
            <a:chOff x="3553042" y="1657806"/>
            <a:chExt cx="3461100" cy="2671532"/>
          </a:xfrm>
        </p:grpSpPr>
        <p:sp>
          <p:nvSpPr>
            <p:cNvPr id="493" name="Google Shape;493;p55"/>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55"/>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55"/>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55"/>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55"/>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55"/>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55"/>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55"/>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offset_comp_342327_edited.jpg" id="501" name="Google Shape;501;p55"/>
          <p:cNvPicPr preferRelativeResize="0"/>
          <p:nvPr/>
        </p:nvPicPr>
        <p:blipFill rotWithShape="1">
          <a:blip r:embed="rId3">
            <a:alphaModFix/>
          </a:blip>
          <a:srcRect b="26214" l="45356" r="19581" t="50734"/>
          <a:stretch/>
        </p:blipFill>
        <p:spPr>
          <a:xfrm>
            <a:off x="4115130" y="1605638"/>
            <a:ext cx="3063300" cy="1745700"/>
          </a:xfrm>
          <a:prstGeom prst="rect">
            <a:avLst/>
          </a:prstGeom>
          <a:noFill/>
          <a:ln>
            <a:noFill/>
          </a:ln>
        </p:spPr>
      </p:pic>
      <p:sp>
        <p:nvSpPr>
          <p:cNvPr id="502" name="Google Shape;502;p55"/>
          <p:cNvSpPr/>
          <p:nvPr/>
        </p:nvSpPr>
        <p:spPr>
          <a:xfrm flipH="1">
            <a:off x="4114917" y="1606596"/>
            <a:ext cx="3063300" cy="1743300"/>
          </a:xfrm>
          <a:prstGeom prst="rtTriangle">
            <a:avLst/>
          </a:prstGeom>
          <a:solidFill>
            <a:srgbClr val="000000">
              <a:alpha val="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03" name="Google Shape;503;p55"/>
          <p:cNvGrpSpPr/>
          <p:nvPr/>
        </p:nvGrpSpPr>
        <p:grpSpPr>
          <a:xfrm>
            <a:off x="6762480" y="2546254"/>
            <a:ext cx="1024386" cy="1522884"/>
            <a:chOff x="6505573" y="2745170"/>
            <a:chExt cx="1122000" cy="1668000"/>
          </a:xfrm>
        </p:grpSpPr>
        <p:sp>
          <p:nvSpPr>
            <p:cNvPr id="504" name="Google Shape;504;p55"/>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55"/>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55"/>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55"/>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offset_comp_342327_edited.jpg" id="508" name="Google Shape;508;p55"/>
          <p:cNvPicPr preferRelativeResize="0"/>
          <p:nvPr/>
        </p:nvPicPr>
        <p:blipFill rotWithShape="1">
          <a:blip r:embed="rId3">
            <a:alphaModFix/>
          </a:blip>
          <a:srcRect b="16019" l="53168" r="26237" t="53058"/>
          <a:stretch/>
        </p:blipFill>
        <p:spPr>
          <a:xfrm>
            <a:off x="6762097" y="2613771"/>
            <a:ext cx="1024200" cy="1333200"/>
          </a:xfrm>
          <a:prstGeom prst="rect">
            <a:avLst/>
          </a:prstGeom>
          <a:noFill/>
          <a:ln>
            <a:noFill/>
          </a:ln>
        </p:spPr>
      </p:pic>
      <p:sp>
        <p:nvSpPr>
          <p:cNvPr id="509" name="Google Shape;509;p55"/>
          <p:cNvSpPr/>
          <p:nvPr/>
        </p:nvSpPr>
        <p:spPr>
          <a:xfrm flipH="1">
            <a:off x="6762011" y="2613990"/>
            <a:ext cx="1024200" cy="1333200"/>
          </a:xfrm>
          <a:prstGeom prst="rtTriangle">
            <a:avLst/>
          </a:prstGeom>
          <a:solidFill>
            <a:srgbClr val="000000">
              <a:alpha val="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10" name="Google Shape;510;p55"/>
          <p:cNvGrpSpPr/>
          <p:nvPr/>
        </p:nvGrpSpPr>
        <p:grpSpPr>
          <a:xfrm>
            <a:off x="6405845" y="3121897"/>
            <a:ext cx="520684" cy="1036471"/>
            <a:chOff x="9543736" y="4486132"/>
            <a:chExt cx="570300" cy="1135236"/>
          </a:xfrm>
        </p:grpSpPr>
        <p:sp>
          <p:nvSpPr>
            <p:cNvPr id="511" name="Google Shape;511;p55"/>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55"/>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55"/>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55"/>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offset_comp_342327_edited.jpg" id="515" name="Google Shape;515;p55"/>
          <p:cNvPicPr preferRelativeResize="0"/>
          <p:nvPr/>
        </p:nvPicPr>
        <p:blipFill rotWithShape="1">
          <a:blip r:embed="rId3">
            <a:alphaModFix/>
          </a:blip>
          <a:srcRect b="36733" l="41330" r="47979" t="42211"/>
          <a:stretch/>
        </p:blipFill>
        <p:spPr>
          <a:xfrm>
            <a:off x="6405412" y="3121559"/>
            <a:ext cx="520500" cy="888900"/>
          </a:xfrm>
          <a:prstGeom prst="round2SameRect">
            <a:avLst>
              <a:gd fmla="val 4129" name="adj1"/>
              <a:gd fmla="val 0" name="adj2"/>
            </a:avLst>
          </a:prstGeom>
          <a:noFill/>
          <a:ln>
            <a:noFill/>
          </a:ln>
        </p:spPr>
      </p:pic>
      <p:sp>
        <p:nvSpPr>
          <p:cNvPr id="516" name="Google Shape;516;p55"/>
          <p:cNvSpPr/>
          <p:nvPr/>
        </p:nvSpPr>
        <p:spPr>
          <a:xfrm flipH="1">
            <a:off x="6405284" y="3142709"/>
            <a:ext cx="520500" cy="867900"/>
          </a:xfrm>
          <a:prstGeom prst="rtTriangle">
            <a:avLst/>
          </a:prstGeom>
          <a:solidFill>
            <a:srgbClr val="000000">
              <a:alpha val="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17" name="Google Shape;517;p55"/>
          <p:cNvGrpSpPr/>
          <p:nvPr/>
        </p:nvGrpSpPr>
        <p:grpSpPr>
          <a:xfrm>
            <a:off x="7564804" y="3443361"/>
            <a:ext cx="455496" cy="692277"/>
            <a:chOff x="7384375" y="3728000"/>
            <a:chExt cx="498900" cy="758244"/>
          </a:xfrm>
        </p:grpSpPr>
        <p:sp>
          <p:nvSpPr>
            <p:cNvPr id="518" name="Google Shape;518;p55"/>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55"/>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55"/>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55"/>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2" name="Google Shape;522;p55"/>
          <p:cNvGrpSpPr/>
          <p:nvPr/>
        </p:nvGrpSpPr>
        <p:grpSpPr>
          <a:xfrm>
            <a:off x="7564836" y="3561758"/>
            <a:ext cx="478081" cy="462776"/>
            <a:chOff x="7384385" y="3857442"/>
            <a:chExt cx="523637" cy="506874"/>
          </a:xfrm>
        </p:grpSpPr>
        <p:sp>
          <p:nvSpPr>
            <p:cNvPr id="523" name="Google Shape;523;p55"/>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4" name="Google Shape;524;p55"/>
            <p:cNvGrpSpPr/>
            <p:nvPr/>
          </p:nvGrpSpPr>
          <p:grpSpPr>
            <a:xfrm>
              <a:off x="7384385" y="3857442"/>
              <a:ext cx="523637" cy="498900"/>
              <a:chOff x="7384385" y="3857442"/>
              <a:chExt cx="523637" cy="498900"/>
            </a:xfrm>
          </p:grpSpPr>
          <p:sp>
            <p:nvSpPr>
              <p:cNvPr id="525" name="Google Shape;525;p55"/>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55"/>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descr="offset_comp_342327_edited.jpg" id="527" name="Google Shape;527;p55"/>
          <p:cNvPicPr preferRelativeResize="0"/>
          <p:nvPr/>
        </p:nvPicPr>
        <p:blipFill rotWithShape="1">
          <a:blip r:embed="rId3">
            <a:alphaModFix/>
          </a:blip>
          <a:srcRect b="36556"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528" name="Google Shape;528;p55"/>
          <p:cNvGrpSpPr/>
          <p:nvPr/>
        </p:nvGrpSpPr>
        <p:grpSpPr>
          <a:xfrm>
            <a:off x="8110843" y="3443361"/>
            <a:ext cx="435785" cy="692277"/>
            <a:chOff x="7982421" y="3727763"/>
            <a:chExt cx="477311" cy="758244"/>
          </a:xfrm>
        </p:grpSpPr>
        <p:sp>
          <p:nvSpPr>
            <p:cNvPr id="529" name="Google Shape;529;p55"/>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55"/>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55"/>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55"/>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55"/>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55"/>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55"/>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55"/>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offset_comp_342327_edited.jpg" id="537" name="Google Shape;537;p55"/>
          <p:cNvPicPr preferRelativeResize="0"/>
          <p:nvPr/>
        </p:nvPicPr>
        <p:blipFill rotWithShape="1">
          <a:blip r:embed="rId3">
            <a:alphaModFix/>
          </a:blip>
          <a:srcRect b="27092" l="49668" r="37351" t="55914"/>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20"/>
          <p:cNvSpPr txBox="1"/>
          <p:nvPr>
            <p:ph type="title"/>
          </p:nvPr>
        </p:nvSpPr>
        <p:spPr>
          <a:xfrm>
            <a:off x="1297500" y="393750"/>
            <a:ext cx="3798900" cy="1493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Target audience</a:t>
            </a:r>
            <a:endParaRPr/>
          </a:p>
        </p:txBody>
      </p:sp>
      <p:sp>
        <p:nvSpPr>
          <p:cNvPr id="247" name="Google Shape;247;p20"/>
          <p:cNvSpPr txBox="1"/>
          <p:nvPr>
            <p:ph idx="1" type="body"/>
          </p:nvPr>
        </p:nvSpPr>
        <p:spPr>
          <a:xfrm>
            <a:off x="1297500" y="1972550"/>
            <a:ext cx="3798900" cy="241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GB">
                <a:solidFill>
                  <a:srgbClr val="FFFFFF"/>
                </a:solidFill>
              </a:rPr>
              <a:t>The session is for the beginner level audience who are interested in learning the core concepts of deep reinforcement learning and its applications. It would be an added bonus if the audience has a brief knowledge about deep learning which would help them to  co-relate to the topic even better. </a:t>
            </a:r>
            <a:endParaRPr/>
          </a:p>
        </p:txBody>
      </p:sp>
      <p:pic>
        <p:nvPicPr>
          <p:cNvPr descr="offset_comp_267026.jpg" id="248" name="Google Shape;248;p20"/>
          <p:cNvPicPr preferRelativeResize="0"/>
          <p:nvPr/>
        </p:nvPicPr>
        <p:blipFill rotWithShape="1">
          <a:blip r:embed="rId3">
            <a:alphaModFix/>
          </a:blip>
          <a:srcRect b="-6207" l="39740" r="17180" t="41469"/>
          <a:stretch/>
        </p:blipFill>
        <p:spPr>
          <a:xfrm rot="-5400000">
            <a:off x="5710147" y="2704980"/>
            <a:ext cx="2431500" cy="2436000"/>
          </a:xfrm>
          <a:prstGeom prst="diagStripe">
            <a:avLst>
              <a:gd fmla="val 50445" name="adj"/>
            </a:avLst>
          </a:prstGeom>
          <a:noFill/>
          <a:ln>
            <a:noFill/>
          </a:ln>
        </p:spPr>
      </p:pic>
      <p:pic>
        <p:nvPicPr>
          <p:cNvPr descr="offset_comp_457517_edited2.jpg" id="249" name="Google Shape;249;p20"/>
          <p:cNvPicPr preferRelativeResize="0"/>
          <p:nvPr/>
        </p:nvPicPr>
        <p:blipFill rotWithShape="1">
          <a:blip r:embed="rId4">
            <a:alphaModFix/>
          </a:blip>
          <a:srcRect b="-10133" l="28498" r="21977" t="35784"/>
          <a:stretch/>
        </p:blipFill>
        <p:spPr>
          <a:xfrm rot="-5400000">
            <a:off x="5718946" y="1338207"/>
            <a:ext cx="2504700" cy="2509500"/>
          </a:xfrm>
          <a:prstGeom prst="diagStripe">
            <a:avLst>
              <a:gd fmla="val 50445" name="adj"/>
            </a:avLst>
          </a:prstGeom>
          <a:noFill/>
          <a:ln>
            <a:noFill/>
          </a:ln>
        </p:spPr>
      </p:pic>
      <p:pic>
        <p:nvPicPr>
          <p:cNvPr descr="offset_comp_442889_edtied2.jpg" id="250" name="Google Shape;250;p20"/>
          <p:cNvPicPr preferRelativeResize="0"/>
          <p:nvPr/>
        </p:nvPicPr>
        <p:blipFill rotWithShape="1">
          <a:blip r:embed="rId5">
            <a:alphaModFix/>
          </a:blip>
          <a:srcRect b="15476" l="23925" r="30743" t="16463"/>
          <a:stretch/>
        </p:blipFill>
        <p:spPr>
          <a:xfrm rot="5400000">
            <a:off x="6637386" y="2137210"/>
            <a:ext cx="2504700" cy="2509500"/>
          </a:xfrm>
          <a:prstGeom prst="diagStripe">
            <a:avLst>
              <a:gd fmla="val 50445" name="adj"/>
            </a:avLst>
          </a:prstGeom>
          <a:noFill/>
          <a:ln>
            <a:noFill/>
          </a:ln>
        </p:spPr>
      </p:pic>
      <p:sp>
        <p:nvSpPr>
          <p:cNvPr id="251" name="Google Shape;251;p20"/>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21"/>
          <p:cNvSpPr txBox="1"/>
          <p:nvPr>
            <p:ph type="title"/>
          </p:nvPr>
        </p:nvSpPr>
        <p:spPr>
          <a:xfrm>
            <a:off x="823850" y="2053000"/>
            <a:ext cx="4587000" cy="1148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Introduction to Reinforcement Learning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22"/>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Overview</a:t>
            </a:r>
            <a:endParaRPr/>
          </a:p>
        </p:txBody>
      </p:sp>
      <p:sp>
        <p:nvSpPr>
          <p:cNvPr id="262" name="Google Shape;262;p22"/>
          <p:cNvSpPr txBox="1"/>
          <p:nvPr>
            <p:ph idx="1" type="body"/>
          </p:nvPr>
        </p:nvSpPr>
        <p:spPr>
          <a:xfrm>
            <a:off x="1181200" y="998925"/>
            <a:ext cx="7038900" cy="2219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GB" sz="1400"/>
              <a:t>Reinforcement learning is a type of </a:t>
            </a:r>
            <a:r>
              <a:rPr b="1" i="1" lang="en-GB" sz="1400" u="sng"/>
              <a:t>machine learning</a:t>
            </a:r>
            <a:r>
              <a:rPr lang="en-GB" sz="1400"/>
              <a:t> technique that allows an agent to learn by performing various actions in an interactive environment by</a:t>
            </a:r>
            <a:r>
              <a:rPr b="1" i="1" lang="en-GB" sz="1400" u="sng"/>
              <a:t> trial-and-error </a:t>
            </a:r>
            <a:r>
              <a:rPr lang="en-GB" sz="1400"/>
              <a:t>using </a:t>
            </a:r>
            <a:r>
              <a:rPr b="1" i="1" lang="en-GB" sz="1400" u="sng"/>
              <a:t>feedback from its experiences</a:t>
            </a:r>
            <a:r>
              <a:rPr lang="en-GB" sz="1400"/>
              <a:t>.</a:t>
            </a:r>
            <a:endParaRPr sz="1400"/>
          </a:p>
          <a:p>
            <a:pPr indent="-317500" lvl="0" marL="457200" rtl="0" algn="l">
              <a:lnSpc>
                <a:spcPct val="115000"/>
              </a:lnSpc>
              <a:spcBef>
                <a:spcPts val="0"/>
              </a:spcBef>
              <a:spcAft>
                <a:spcPts val="0"/>
              </a:spcAft>
              <a:buSzPts val="1400"/>
              <a:buChar char="●"/>
            </a:pPr>
            <a:r>
              <a:rPr lang="en-GB" sz="1400"/>
              <a:t>Based on the output, the agent is rewarded, where </a:t>
            </a:r>
            <a:r>
              <a:rPr b="1" i="1" lang="en-GB" sz="1400" u="sng"/>
              <a:t>reward maximization </a:t>
            </a:r>
            <a:r>
              <a:rPr lang="en-GB" sz="1400"/>
              <a:t>is the end-goal.</a:t>
            </a:r>
            <a:endParaRPr sz="1400"/>
          </a:p>
          <a:p>
            <a:pPr indent="-317500" lvl="0" marL="457200" rtl="0" algn="l">
              <a:lnSpc>
                <a:spcPct val="115000"/>
              </a:lnSpc>
              <a:spcBef>
                <a:spcPts val="0"/>
              </a:spcBef>
              <a:spcAft>
                <a:spcPts val="0"/>
              </a:spcAft>
              <a:buSzPts val="1400"/>
              <a:buChar char="●"/>
            </a:pPr>
            <a:r>
              <a:rPr lang="en-GB" sz="1400"/>
              <a:t>Reinforcement learning utilizes both </a:t>
            </a:r>
            <a:r>
              <a:rPr b="1" i="1" lang="en-GB" sz="1400" u="sng"/>
              <a:t>exploration and exploitation</a:t>
            </a:r>
            <a:r>
              <a:rPr lang="en-GB" sz="1400"/>
              <a:t> to an extensive degree to ensure that agent does not bypass any rewarding actions.</a:t>
            </a:r>
            <a:endParaRPr sz="1400"/>
          </a:p>
          <a:p>
            <a:pPr indent="-317500" lvl="0" marL="457200" rtl="0" algn="l">
              <a:lnSpc>
                <a:spcPct val="115000"/>
              </a:lnSpc>
              <a:spcBef>
                <a:spcPts val="0"/>
              </a:spcBef>
              <a:spcAft>
                <a:spcPts val="0"/>
              </a:spcAft>
              <a:buSzPts val="1400"/>
              <a:buChar char="●"/>
            </a:pPr>
            <a:r>
              <a:rPr lang="en-GB" sz="1400"/>
              <a:t>In layman’s terms, reinforcement learning is the fundamental science of trying to </a:t>
            </a:r>
            <a:r>
              <a:rPr b="1" i="1" lang="en-GB" sz="1400" u="sng"/>
              <a:t>optimize the decision making problem.</a:t>
            </a:r>
            <a:endParaRPr b="1" i="1" sz="1400" u="sng"/>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Types of Reinforcement Learning</a:t>
            </a:r>
            <a:endParaRPr/>
          </a:p>
        </p:txBody>
      </p:sp>
      <p:sp>
        <p:nvSpPr>
          <p:cNvPr id="268" name="Google Shape;268;p2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24"/>
          <p:cNvSpPr txBox="1"/>
          <p:nvPr>
            <p:ph type="title"/>
          </p:nvPr>
        </p:nvSpPr>
        <p:spPr>
          <a:xfrm>
            <a:off x="823850" y="2053000"/>
            <a:ext cx="4587000" cy="1148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GB"/>
              <a:t>Features of Reinforcement Learning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25"/>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Components of Reinforcement Learning</a:t>
            </a:r>
            <a:endParaRPr/>
          </a:p>
        </p:txBody>
      </p:sp>
      <p:pic>
        <p:nvPicPr>
          <p:cNvPr id="279" name="Google Shape;279;p25"/>
          <p:cNvPicPr preferRelativeResize="0"/>
          <p:nvPr/>
        </p:nvPicPr>
        <p:blipFill rotWithShape="1">
          <a:blip r:embed="rId3">
            <a:alphaModFix/>
          </a:blip>
          <a:srcRect b="0" l="0" r="0" t="0"/>
          <a:stretch/>
        </p:blipFill>
        <p:spPr>
          <a:xfrm>
            <a:off x="5427850" y="2812050"/>
            <a:ext cx="3618550" cy="2136125"/>
          </a:xfrm>
          <a:prstGeom prst="rect">
            <a:avLst/>
          </a:prstGeom>
          <a:noFill/>
          <a:ln>
            <a:noFill/>
          </a:ln>
        </p:spPr>
      </p:pic>
      <p:sp>
        <p:nvSpPr>
          <p:cNvPr id="280" name="Google Shape;280;p25"/>
          <p:cNvSpPr txBox="1"/>
          <p:nvPr>
            <p:ph idx="1" type="body"/>
          </p:nvPr>
        </p:nvSpPr>
        <p:spPr>
          <a:xfrm>
            <a:off x="315925" y="1111400"/>
            <a:ext cx="7619100" cy="40695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GB"/>
              <a:t>Our goal is to develop a model that</a:t>
            </a:r>
            <a:r>
              <a:rPr b="1" i="1" lang="en-GB" u="sng"/>
              <a:t> the agent</a:t>
            </a:r>
            <a:r>
              <a:rPr lang="en-GB"/>
              <a:t> would use which would help in the decision making process.</a:t>
            </a:r>
            <a:endParaRPr/>
          </a:p>
          <a:p>
            <a:pPr indent="-311150" lvl="0" marL="457200" rtl="0" algn="l">
              <a:lnSpc>
                <a:spcPct val="115000"/>
              </a:lnSpc>
              <a:spcBef>
                <a:spcPts val="0"/>
              </a:spcBef>
              <a:spcAft>
                <a:spcPts val="0"/>
              </a:spcAft>
              <a:buSzPts val="1300"/>
              <a:buChar char="●"/>
            </a:pPr>
            <a:r>
              <a:rPr lang="en-GB"/>
              <a:t>Based on the observation and the reward signal our algorithm should decide which </a:t>
            </a:r>
            <a:r>
              <a:rPr b="1" i="1" lang="en-GB" u="sng"/>
              <a:t>action</a:t>
            </a:r>
            <a:r>
              <a:rPr lang="en-GB"/>
              <a:t> to take.</a:t>
            </a:r>
            <a:endParaRPr/>
          </a:p>
          <a:p>
            <a:pPr indent="-311150" lvl="0" marL="457200" rtl="0" algn="l">
              <a:lnSpc>
                <a:spcPct val="115000"/>
              </a:lnSpc>
              <a:spcBef>
                <a:spcPts val="0"/>
              </a:spcBef>
              <a:spcAft>
                <a:spcPts val="0"/>
              </a:spcAft>
              <a:buSzPts val="1300"/>
              <a:buChar char="●"/>
            </a:pPr>
            <a:r>
              <a:rPr lang="en-GB"/>
              <a:t>At each step, </a:t>
            </a:r>
            <a:r>
              <a:rPr b="1" i="1" lang="en-GB" u="sng"/>
              <a:t>the environment</a:t>
            </a:r>
            <a:r>
              <a:rPr lang="en-GB"/>
              <a:t> goes into </a:t>
            </a:r>
            <a:r>
              <a:rPr b="1" i="1" lang="en-GB" u="sng"/>
              <a:t>trial-and-error loop</a:t>
            </a:r>
            <a:r>
              <a:rPr lang="en-GB"/>
              <a:t> which finally determines the </a:t>
            </a:r>
            <a:r>
              <a:rPr b="1" i="1" lang="en-GB" u="sng"/>
              <a:t>experience</a:t>
            </a:r>
            <a:r>
              <a:rPr lang="en-GB"/>
              <a:t> of the agent-</a:t>
            </a:r>
            <a:endParaRPr/>
          </a:p>
          <a:p>
            <a:pPr indent="-298450" lvl="1" marL="914400" rtl="0" algn="l">
              <a:lnSpc>
                <a:spcPct val="115000"/>
              </a:lnSpc>
              <a:spcBef>
                <a:spcPts val="0"/>
              </a:spcBef>
              <a:spcAft>
                <a:spcPts val="0"/>
              </a:spcAft>
              <a:buSzPts val="1100"/>
              <a:buChar char="○"/>
            </a:pPr>
            <a:r>
              <a:rPr lang="en-GB"/>
              <a:t>Receives the action performed by agent</a:t>
            </a:r>
            <a:endParaRPr/>
          </a:p>
          <a:p>
            <a:pPr indent="-298450" lvl="1" marL="914400" rtl="0" algn="l">
              <a:lnSpc>
                <a:spcPct val="115000"/>
              </a:lnSpc>
              <a:spcBef>
                <a:spcPts val="0"/>
              </a:spcBef>
              <a:spcAft>
                <a:spcPts val="0"/>
              </a:spcAft>
              <a:buSzPts val="1100"/>
              <a:buChar char="○"/>
            </a:pPr>
            <a:r>
              <a:rPr lang="en-GB"/>
              <a:t>Emits the observation back to agent</a:t>
            </a:r>
            <a:endParaRPr/>
          </a:p>
          <a:p>
            <a:pPr indent="-298450" lvl="1" marL="914400" rtl="0" algn="l">
              <a:lnSpc>
                <a:spcPct val="115000"/>
              </a:lnSpc>
              <a:spcBef>
                <a:spcPts val="0"/>
              </a:spcBef>
              <a:spcAft>
                <a:spcPts val="0"/>
              </a:spcAft>
              <a:buSzPts val="1100"/>
              <a:buChar char="○"/>
            </a:pPr>
            <a:r>
              <a:rPr lang="en-GB"/>
              <a:t>Emits reward signal back to agent.</a:t>
            </a:r>
            <a:endParaRPr/>
          </a:p>
          <a:p>
            <a:pPr indent="-311150" lvl="0" marL="457200" rtl="0" algn="l">
              <a:spcBef>
                <a:spcPts val="0"/>
              </a:spcBef>
              <a:spcAft>
                <a:spcPts val="0"/>
              </a:spcAft>
              <a:buSzPts val="1300"/>
              <a:buChar char="●"/>
            </a:pPr>
            <a:r>
              <a:rPr lang="en-GB"/>
              <a:t>The </a:t>
            </a:r>
            <a:r>
              <a:rPr b="1" i="1" lang="en-GB" u="sng"/>
              <a:t>state</a:t>
            </a:r>
            <a:r>
              <a:rPr lang="en-GB"/>
              <a:t>  contains information that determines</a:t>
            </a:r>
            <a:endParaRPr/>
          </a:p>
          <a:p>
            <a:pPr indent="0" lvl="0" marL="457200" rtl="0" algn="l">
              <a:spcBef>
                <a:spcPts val="0"/>
              </a:spcBef>
              <a:spcAft>
                <a:spcPts val="0"/>
              </a:spcAft>
              <a:buNone/>
            </a:pPr>
            <a:r>
              <a:rPr lang="en-GB"/>
              <a:t> what happens next. </a:t>
            </a:r>
            <a:endParaRPr/>
          </a:p>
          <a:p>
            <a:pPr indent="-311150" lvl="0" marL="457200" rtl="0" algn="l">
              <a:spcBef>
                <a:spcPts val="0"/>
              </a:spcBef>
              <a:spcAft>
                <a:spcPts val="0"/>
              </a:spcAft>
              <a:buSzPts val="1300"/>
              <a:buChar char="●"/>
            </a:pPr>
            <a:r>
              <a:rPr lang="en-GB"/>
              <a:t>The </a:t>
            </a:r>
            <a:r>
              <a:rPr b="1" i="1" lang="en-GB" u="sng"/>
              <a:t>Markov state </a:t>
            </a:r>
            <a:r>
              <a:rPr lang="en-GB"/>
              <a:t>contains all useful historical information.</a:t>
            </a:r>
            <a:endParaRPr/>
          </a:p>
          <a:p>
            <a:pPr indent="-311150" lvl="0" marL="457200" rtl="0" algn="l">
              <a:spcBef>
                <a:spcPts val="0"/>
              </a:spcBef>
              <a:spcAft>
                <a:spcPts val="0"/>
              </a:spcAft>
              <a:buSzPts val="1300"/>
              <a:buChar char="●"/>
            </a:pPr>
            <a:r>
              <a:rPr lang="en-GB"/>
              <a:t>Markov state asserts that “</a:t>
            </a:r>
            <a:r>
              <a:rPr b="1" i="1" lang="en-GB" u="sng"/>
              <a:t>future state is independent of past</a:t>
            </a:r>
            <a:endParaRPr b="1" i="1"/>
          </a:p>
          <a:p>
            <a:pPr indent="0" lvl="0" marL="0" rtl="0" algn="l">
              <a:spcBef>
                <a:spcPts val="0"/>
              </a:spcBef>
              <a:spcAft>
                <a:spcPts val="0"/>
              </a:spcAft>
              <a:buNone/>
            </a:pPr>
            <a:r>
              <a:rPr b="1" i="1" lang="en-GB"/>
              <a:t>              </a:t>
            </a:r>
            <a:r>
              <a:rPr b="1" i="1" lang="en-GB" u="sng"/>
              <a:t>states, given current state</a:t>
            </a:r>
            <a:r>
              <a:rPr lang="en-GB"/>
              <a: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